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79" r:id="rId4"/>
    <p:sldId id="308" r:id="rId5"/>
    <p:sldId id="261" r:id="rId6"/>
    <p:sldId id="260" r:id="rId7"/>
    <p:sldId id="281" r:id="rId8"/>
    <p:sldId id="282" r:id="rId9"/>
    <p:sldId id="298" r:id="rId10"/>
    <p:sldId id="283" r:id="rId11"/>
    <p:sldId id="299" r:id="rId12"/>
    <p:sldId id="284" r:id="rId13"/>
    <p:sldId id="285" r:id="rId14"/>
    <p:sldId id="301" r:id="rId15"/>
    <p:sldId id="286" r:id="rId16"/>
    <p:sldId id="309" r:id="rId17"/>
    <p:sldId id="287" r:id="rId18"/>
    <p:sldId id="310" r:id="rId19"/>
    <p:sldId id="288" r:id="rId20"/>
    <p:sldId id="302" r:id="rId21"/>
    <p:sldId id="289" r:id="rId22"/>
    <p:sldId id="290" r:id="rId23"/>
    <p:sldId id="303" r:id="rId24"/>
    <p:sldId id="291" r:id="rId25"/>
    <p:sldId id="305" r:id="rId26"/>
    <p:sldId id="292" r:id="rId27"/>
    <p:sldId id="293" r:id="rId28"/>
    <p:sldId id="306" r:id="rId29"/>
    <p:sldId id="295" r:id="rId30"/>
    <p:sldId id="307" r:id="rId31"/>
    <p:sldId id="297" r:id="rId32"/>
  </p:sldIdLst>
  <p:sldSz cx="9144000" cy="5143500" type="screen16x9"/>
  <p:notesSz cx="6858000" cy="9144000"/>
  <p:defaultTextStyle>
    <a:defPPr>
      <a:defRPr lang="fr-FR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660B1B-E2B8-4846-B5AB-EC68AC2D7C69}">
          <p14:sldIdLst>
            <p14:sldId id="256"/>
            <p14:sldId id="257"/>
            <p14:sldId id="279"/>
            <p14:sldId id="308"/>
            <p14:sldId id="261"/>
            <p14:sldId id="260"/>
            <p14:sldId id="281"/>
            <p14:sldId id="282"/>
            <p14:sldId id="298"/>
            <p14:sldId id="283"/>
            <p14:sldId id="299"/>
            <p14:sldId id="284"/>
            <p14:sldId id="285"/>
            <p14:sldId id="301"/>
            <p14:sldId id="286"/>
            <p14:sldId id="309"/>
            <p14:sldId id="287"/>
            <p14:sldId id="310"/>
            <p14:sldId id="288"/>
            <p14:sldId id="302"/>
            <p14:sldId id="289"/>
            <p14:sldId id="290"/>
            <p14:sldId id="303"/>
            <p14:sldId id="291"/>
            <p14:sldId id="305"/>
            <p14:sldId id="292"/>
            <p14:sldId id="293"/>
            <p14:sldId id="306"/>
            <p14:sldId id="295"/>
            <p14:sldId id="307"/>
            <p14:sldId id="29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962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pos="2041" userDrawn="1">
          <p15:clr>
            <a:srgbClr val="A4A3A4"/>
          </p15:clr>
        </p15:guide>
        <p15:guide id="4" pos="3719" userDrawn="1">
          <p15:clr>
            <a:srgbClr val="A4A3A4"/>
          </p15:clr>
        </p15:guide>
        <p15:guide id="6" pos="5148" userDrawn="1">
          <p15:clr>
            <a:srgbClr val="A4A3A4"/>
          </p15:clr>
        </p15:guide>
        <p15:guide id="7" orient="horz" pos="2530" userDrawn="1">
          <p15:clr>
            <a:srgbClr val="A4A3A4"/>
          </p15:clr>
        </p15:guide>
        <p15:guide id="8" orient="horz" pos="2096" userDrawn="1">
          <p15:clr>
            <a:srgbClr val="A4A3A4"/>
          </p15:clr>
        </p15:guide>
        <p15:guide id="9" orient="horz" pos="23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apper, Elizabeth" initials="TE" lastIdx="2" clrIdx="0">
    <p:extLst/>
  </p:cmAuthor>
  <p:cmAuthor id="2" name="Koubaa, Naima" initials="KN" lastIdx="2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DE6"/>
    <a:srgbClr val="FFFFFF"/>
    <a:srgbClr val="A60000"/>
    <a:srgbClr val="3BA4F9"/>
    <a:srgbClr val="B5B5B5"/>
    <a:srgbClr val="A1C925"/>
    <a:srgbClr val="B9E247"/>
    <a:srgbClr val="EBB904"/>
    <a:srgbClr val="E5601C"/>
    <a:srgbClr val="54C0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9" autoAdjust="0"/>
    <p:restoredTop sz="78955" autoAdjust="0"/>
  </p:normalViewPr>
  <p:slideViewPr>
    <p:cSldViewPr snapToGrid="0">
      <p:cViewPr varScale="1">
        <p:scale>
          <a:sx n="122" d="100"/>
          <a:sy n="122" d="100"/>
        </p:scale>
        <p:origin x="498" y="96"/>
      </p:cViewPr>
      <p:guideLst>
        <p:guide orient="horz" pos="962"/>
        <p:guide pos="2880"/>
        <p:guide pos="2041"/>
        <p:guide pos="3719"/>
        <p:guide pos="5148"/>
        <p:guide orient="horz" pos="2530"/>
        <p:guide orient="horz" pos="2096"/>
        <p:guide orient="horz" pos="23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FC310D-8B5C-4CA7-8523-8D723CF8BD06}" type="datetimeFigureOut">
              <a:rPr lang="fr-BE" smtClean="0"/>
              <a:t>16-09-16</a:t>
            </a:fld>
            <a:endParaRPr lang="fr-B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4E4DC-E02F-4612-AB7F-06EFD320FF80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809522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01142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578468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fr-BE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485247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94E4DC-E02F-4612-AB7F-06EFD320FF80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6235930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>
  <p:cSld name="Title Slide">
    <p:bg>
      <p:bgPr>
        <a:gradFill flip="none" rotWithShape="1">
          <a:gsLst>
            <a:gs pos="0">
              <a:schemeClr val="tx2">
                <a:alpha val="50000"/>
              </a:schemeClr>
            </a:gs>
            <a:gs pos="97000">
              <a:schemeClr val="tx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4" name="Oval 3"/>
          <p:cNvSpPr/>
          <p:nvPr userDrawn="1"/>
        </p:nvSpPr>
        <p:spPr bwMode="gray">
          <a:xfrm>
            <a:off x="1379020" y="415089"/>
            <a:ext cx="4313321" cy="431332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 bwMode="gray">
          <a:xfrm>
            <a:off x="2185844" y="1001487"/>
            <a:ext cx="3399609" cy="1105990"/>
          </a:xfrm>
          <a:effectLst/>
        </p:spPr>
        <p:txBody>
          <a:bodyPr anchor="t">
            <a:normAutofit/>
          </a:bodyPr>
          <a:lstStyle>
            <a:lvl1pPr algn="l">
              <a:lnSpc>
                <a:spcPct val="70000"/>
              </a:lnSpc>
              <a:defRPr sz="4800" b="1" cap="small" baseline="0">
                <a:solidFill>
                  <a:schemeClr val="tx2">
                    <a:lumMod val="75000"/>
                  </a:schemeClr>
                </a:solidFill>
                <a:effectLst/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 smtClean="0"/>
              <a:t>Farming in</a:t>
            </a:r>
            <a:endParaRPr lang="fr-BE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924594" y="2133600"/>
            <a:ext cx="1776549" cy="1854926"/>
          </a:xfrm>
          <a:prstGeom prst="ellipse">
            <a:avLst/>
          </a:prstGeom>
          <a:ln w="63500" cap="rnd">
            <a:noFill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</p:spPr>
      </p:pic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 bwMode="gray">
          <a:xfrm>
            <a:off x="3840476" y="2103437"/>
            <a:ext cx="1593671" cy="2651099"/>
          </a:xfrm>
          <a:effectLst/>
        </p:spPr>
        <p:txBody>
          <a:bodyPr wrap="square">
            <a:norm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1800">
                <a:solidFill>
                  <a:schemeClr val="tx2">
                    <a:lumMod val="50000"/>
                  </a:schemeClr>
                </a:solidFill>
                <a:effectLst/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 smtClean="0"/>
              <a:t>At the heart of all our lives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3131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3" grpId="0" build="p">
        <p:tmplLst>
          <p:tmpl lvl="1">
            <p:tnLst>
              <p:par>
                <p:cTn presetID="1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-#ppt_w*1.125000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Effect transition="in" filter="wipe(righ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 mod="1">
    <p:ext uri="{DCECCB84-F9BA-43D5-87BE-67443E8EF086}">
      <p15:sldGuideLst xmlns:p15="http://schemas.microsoft.com/office/powerpoint/2012/main">
        <p15:guide id="1" orient="horz" pos="132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51763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9661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22058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756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944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52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054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81219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6837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title"/>
          </p:nvPr>
        </p:nvSpPr>
        <p:spPr bwMode="gray">
          <a:xfrm>
            <a:off x="2051050" y="386968"/>
            <a:ext cx="3671888" cy="994172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 bwMode="gray">
          <a:xfrm>
            <a:off x="2051050" y="1470620"/>
            <a:ext cx="7343775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2473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127923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 userDrawn="1">
          <p15:clr>
            <a:srgbClr val="FBAE40"/>
          </p15:clr>
        </p15:guide>
        <p15:guide id="2" pos="4468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4246843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9204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789483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26253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72135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6432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</p:spPr>
        <p:txBody>
          <a:bodyPr>
            <a:noAutofit/>
          </a:bodyPr>
          <a:lstStyle>
            <a:lvl1pPr algn="l">
              <a:defRPr sz="4800"/>
            </a:lvl1pPr>
          </a:lstStyle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5041900" cy="3263504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39119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pos="1292">
          <p15:clr>
            <a:srgbClr val="FBAE40"/>
          </p15:clr>
        </p15:guide>
        <p15:guide id="2" pos="446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3671888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fr-B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gray">
          <a:xfrm>
            <a:off x="503238" y="1470620"/>
            <a:ext cx="7343775" cy="32635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0530234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8" r:id="rId3"/>
    <p:sldLayoutId id="2147483657" r:id="rId4"/>
    <p:sldLayoutId id="2147483659" r:id="rId5"/>
    <p:sldLayoutId id="2147483660" r:id="rId6"/>
    <p:sldLayoutId id="2147483661" r:id="rId7"/>
    <p:sldLayoutId id="2147483662" r:id="rId8"/>
    <p:sldLayoutId id="2147483665" r:id="rId9"/>
    <p:sldLayoutId id="2147483667" r:id="rId10"/>
    <p:sldLayoutId id="2147483668" r:id="rId11"/>
    <p:sldLayoutId id="2147483656" r:id="rId12"/>
    <p:sldLayoutId id="2147483672" r:id="rId13"/>
    <p:sldLayoutId id="2147483669" r:id="rId14"/>
    <p:sldLayoutId id="2147483670" r:id="rId15"/>
    <p:sldLayoutId id="2147483663" r:id="rId16"/>
    <p:sldLayoutId id="2147483666" r:id="rId17"/>
    <p:sldLayoutId id="2147483664" r:id="rId18"/>
    <p:sldLayoutId id="2147483671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>
        <p:tmplLst>
          <p:tmpl lvl="1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l" defTabSz="685800" rtl="0" eaLnBrk="1" latinLnBrk="0" hangingPunct="1">
        <a:lnSpc>
          <a:spcPct val="70000"/>
        </a:lnSpc>
        <a:spcBef>
          <a:spcPct val="0"/>
        </a:spcBef>
        <a:buNone/>
        <a:defRPr sz="4800" b="1" kern="1200" cap="small" baseline="0">
          <a:solidFill>
            <a:schemeClr val="tx2">
              <a:lumMod val="75000"/>
            </a:schemeClr>
          </a:solidFill>
          <a:latin typeface="+mn-lt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Clr>
          <a:schemeClr val="tx2"/>
        </a:buClr>
        <a:buFontTx/>
        <a:buNone/>
        <a:defRPr sz="1800" kern="1200">
          <a:solidFill>
            <a:schemeClr val="tx2">
              <a:lumMod val="50000"/>
            </a:schemeClr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80" userDrawn="1">
          <p15:clr>
            <a:srgbClr val="F26B43"/>
          </p15:clr>
        </p15:guide>
        <p15:guide id="2" pos="317" userDrawn="1">
          <p15:clr>
            <a:srgbClr val="F26B43"/>
          </p15:clr>
        </p15:guide>
        <p15:guide id="3" pos="5443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6.jpeg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52.emf"/><Relationship Id="rId4" Type="http://schemas.openxmlformats.org/officeDocument/2006/relationships/image" Target="../media/image51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://ec.europa.eu/agriculture/index_pt.htm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gray">
          <a:xfrm>
            <a:off x="2032725" y="1018487"/>
            <a:ext cx="3399609" cy="1105990"/>
          </a:xfrm>
        </p:spPr>
        <p:txBody>
          <a:bodyPr>
            <a:noAutofit/>
          </a:bodyPr>
          <a:lstStyle/>
          <a:p>
            <a:r>
              <a:rPr lang="fr-BE" sz="3200" dirty="0" err="1" smtClean="0"/>
              <a:t>Agricultura</a:t>
            </a:r>
            <a:r>
              <a:rPr lang="fr-BE" sz="3200" dirty="0" smtClean="0"/>
              <a:t>: </a:t>
            </a:r>
            <a:br>
              <a:rPr lang="fr-BE" sz="3200" dirty="0" smtClean="0"/>
            </a:br>
            <a:r>
              <a:rPr lang="pt-BR" sz="3200" dirty="0" smtClean="0"/>
              <a:t>no </a:t>
            </a:r>
            <a:r>
              <a:rPr lang="pt-BR" sz="3200" dirty="0"/>
              <a:t>centro da </a:t>
            </a:r>
            <a:r>
              <a:rPr lang="pt-BR" sz="3200" dirty="0" smtClean="0"/>
              <a:t/>
            </a:r>
            <a:br>
              <a:rPr lang="pt-BR" sz="3200" dirty="0" smtClean="0"/>
            </a:br>
            <a:r>
              <a:rPr lang="pt-BR" sz="3200" dirty="0" smtClean="0"/>
              <a:t>nossa </a:t>
            </a:r>
            <a:r>
              <a:rPr lang="pt-BR" sz="3200" dirty="0"/>
              <a:t>vida</a:t>
            </a:r>
            <a:endParaRPr lang="fr-BE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3745586" y="2103437"/>
            <a:ext cx="1878837" cy="2651099"/>
          </a:xfrm>
        </p:spPr>
        <p:txBody>
          <a:bodyPr/>
          <a:lstStyle/>
          <a:p>
            <a:r>
              <a:rPr lang="pt-BR" dirty="0"/>
              <a:t>Cultivar os nossos alimentos, cuidar do ambiente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 </a:t>
            </a:r>
            <a:r>
              <a:rPr lang="pt-BR" dirty="0"/>
              <a:t>assegurar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 prosperidade </a:t>
            </a:r>
            <a:r>
              <a:rPr lang="pt-BR" dirty="0"/>
              <a:t>das zonas rurais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10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 bwMode="gray">
          <a:xfrm>
            <a:off x="4921365" y="894264"/>
            <a:ext cx="5990309" cy="5990309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6589713" cy="994172"/>
          </a:xfrm>
        </p:spPr>
        <p:txBody>
          <a:bodyPr/>
          <a:lstStyle/>
          <a:p>
            <a:pPr marL="630238" indent="-630238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Alimentos rastreáveis, do prado ao prato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530788" y="2275404"/>
            <a:ext cx="3199555" cy="2630864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 João e a Marta colocam </a:t>
            </a:r>
            <a:r>
              <a:rPr lang="pt-BR" b="1" dirty="0"/>
              <a:t>marcas auriculares nos cordeiros </a:t>
            </a:r>
            <a:r>
              <a:rPr lang="pt-BR" dirty="0"/>
              <a:t>nascidos na exploração </a:t>
            </a:r>
            <a:r>
              <a:rPr lang="pt-BR" dirty="0" smtClean="0"/>
              <a:t>deles</a:t>
            </a:r>
            <a:r>
              <a:rPr lang="fr-BE" dirty="0" smtClean="0"/>
              <a:t>.</a:t>
            </a:r>
          </a:p>
          <a:p>
            <a:r>
              <a:rPr lang="pt-BR" dirty="0"/>
              <a:t>Cada marca auricular possui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um </a:t>
            </a:r>
            <a:r>
              <a:rPr lang="pt-BR" b="1" dirty="0"/>
              <a:t>código que identifica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dirty="0" smtClean="0"/>
              <a:t>o cordeiro</a:t>
            </a:r>
            <a:r>
              <a:rPr lang="fr-BE" dirty="0" smtClean="0"/>
              <a:t>. </a:t>
            </a:r>
          </a:p>
          <a:p>
            <a:r>
              <a:rPr lang="pt-BR" dirty="0"/>
              <a:t>Assim, se o cordeiro for vendido no mercado, o comprador sabe </a:t>
            </a:r>
            <a:r>
              <a:rPr lang="pt-BR" dirty="0" smtClean="0"/>
              <a:t>de </a:t>
            </a:r>
            <a:r>
              <a:rPr lang="pt-BR" dirty="0"/>
              <a:t>onde </a:t>
            </a:r>
            <a:r>
              <a:rPr lang="pt-BR" dirty="0" smtClean="0"/>
              <a:t>provém</a:t>
            </a:r>
            <a:r>
              <a:rPr lang="fr-BE" dirty="0" smtClean="0"/>
              <a:t>.</a:t>
            </a:r>
          </a:p>
        </p:txBody>
      </p:sp>
      <p:sp>
        <p:nvSpPr>
          <p:cNvPr id="7" name="Oval 6"/>
          <p:cNvSpPr/>
          <p:nvPr/>
        </p:nvSpPr>
        <p:spPr bwMode="gray">
          <a:xfrm>
            <a:off x="3520825" y="2487744"/>
            <a:ext cx="891377" cy="891377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8" name="Oval 7"/>
          <p:cNvSpPr/>
          <p:nvPr/>
        </p:nvSpPr>
        <p:spPr bwMode="gray">
          <a:xfrm>
            <a:off x="2449215" y="3677353"/>
            <a:ext cx="424132" cy="424132"/>
          </a:xfrm>
          <a:prstGeom prst="ellipse">
            <a:avLst/>
          </a:prstGeom>
          <a:noFill/>
          <a:ln w="25400">
            <a:solidFill>
              <a:schemeClr val="bg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03237" y="1549419"/>
            <a:ext cx="2340000" cy="234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498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  <p:bldP spid="7" grpId="0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 bwMode="gray">
          <a:xfrm>
            <a:off x="341447" y="3994574"/>
            <a:ext cx="5797282" cy="5797282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2" name="Oval 21"/>
          <p:cNvSpPr/>
          <p:nvPr/>
        </p:nvSpPr>
        <p:spPr bwMode="gray">
          <a:xfrm>
            <a:off x="6177136" y="3580825"/>
            <a:ext cx="1717789" cy="1717789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0" name="Oval 19"/>
          <p:cNvSpPr/>
          <p:nvPr/>
        </p:nvSpPr>
        <p:spPr bwMode="gray">
          <a:xfrm>
            <a:off x="3462090" y="1544863"/>
            <a:ext cx="7261719" cy="7261719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760763" y="889704"/>
            <a:ext cx="2880000" cy="288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57" t="-4703" r="-2306" b="-3481"/>
          <a:stretch/>
        </p:blipFill>
        <p:spPr bwMode="gray">
          <a:xfrm>
            <a:off x="7200763" y="3007528"/>
            <a:ext cx="1637610" cy="1620000"/>
          </a:xfrm>
          <a:prstGeom prst="ellipse">
            <a:avLst/>
          </a:prstGeom>
          <a:solidFill>
            <a:srgbClr val="FFFFFF"/>
          </a:solidFill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gray">
          <a:xfrm>
            <a:off x="4300193" y="1474704"/>
            <a:ext cx="1800000" cy="180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6589713" cy="994172"/>
          </a:xfrm>
        </p:spPr>
        <p:txBody>
          <a:bodyPr/>
          <a:lstStyle/>
          <a:p>
            <a:pPr marL="628650" indent="-628650">
              <a:tabLst>
                <a:tab pos="4572000" algn="l"/>
              </a:tabLst>
            </a:pPr>
            <a:r>
              <a:rPr lang="pt-BR" dirty="0"/>
              <a:t>2. Alimentos rastreáveis, do prado ao prato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470620"/>
            <a:ext cx="3599343" cy="3263504"/>
          </a:xfrm>
        </p:spPr>
        <p:txBody>
          <a:bodyPr/>
          <a:lstStyle/>
          <a:p>
            <a:r>
              <a:rPr lang="pt-BR" dirty="0"/>
              <a:t>Também </a:t>
            </a:r>
            <a:r>
              <a:rPr lang="pt-BR" b="1" dirty="0"/>
              <a:t>é possível rastrear outros produtos </a:t>
            </a:r>
            <a:r>
              <a:rPr lang="pt-BR" dirty="0"/>
              <a:t>na UE, por exemplo através dos códigos gravados nos ovos e na respetiva </a:t>
            </a:r>
            <a:r>
              <a:rPr lang="pt-BR" dirty="0" smtClean="0"/>
              <a:t>embalagem </a:t>
            </a:r>
            <a:r>
              <a:rPr lang="pt-BR" dirty="0"/>
              <a:t>(tamanho e método de produção</a:t>
            </a:r>
            <a:r>
              <a:rPr lang="pt-BR" dirty="0" smtClean="0"/>
              <a:t>).</a:t>
            </a:r>
            <a:r>
              <a:rPr lang="en-IE" dirty="0" smtClean="0"/>
              <a:t> </a:t>
            </a:r>
            <a:endParaRPr lang="fr-BE" dirty="0" smtClean="0"/>
          </a:p>
          <a:p>
            <a:r>
              <a:rPr lang="pt-BR" dirty="0"/>
              <a:t>Enquanto consumidores, isto permite-nos saber mais acerca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de </a:t>
            </a:r>
            <a:r>
              <a:rPr lang="pt-BR" dirty="0"/>
              <a:t>como foram produzidos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os </a:t>
            </a:r>
            <a:r>
              <a:rPr lang="pt-BR" dirty="0"/>
              <a:t>nossos alimentos</a:t>
            </a:r>
            <a:r>
              <a:rPr lang="pt-BR" dirty="0" smtClean="0"/>
              <a:t>.</a:t>
            </a:r>
            <a:endParaRPr lang="fr-BE" dirty="0" smtClean="0"/>
          </a:p>
          <a:p>
            <a:endParaRPr lang="fr-BE" dirty="0" smtClean="0"/>
          </a:p>
          <a:p>
            <a:endParaRPr lang="fr-BE" dirty="0"/>
          </a:p>
        </p:txBody>
      </p:sp>
      <p:sp>
        <p:nvSpPr>
          <p:cNvPr id="24" name="Oval 23"/>
          <p:cNvSpPr/>
          <p:nvPr/>
        </p:nvSpPr>
        <p:spPr bwMode="gray">
          <a:xfrm>
            <a:off x="3878664" y="3648075"/>
            <a:ext cx="1110334" cy="1110334"/>
          </a:xfrm>
          <a:prstGeom prst="ellipse">
            <a:avLst/>
          </a:prstGeom>
          <a:solidFill>
            <a:schemeClr val="accent1">
              <a:alpha val="75000"/>
            </a:schemeClr>
          </a:solidFill>
          <a:ln w="25400">
            <a:solidFill>
              <a:schemeClr val="accent1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08121" y="2959704"/>
            <a:ext cx="1619111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135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2" grpId="0" animBg="1"/>
      <p:bldP spid="20" grpId="0" animBg="1"/>
      <p:bldP spid="2" grpId="0"/>
      <p:bldP spid="3" grpId="0" uiExpand="1" build="p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342900" y="1673487"/>
            <a:ext cx="6096000" cy="609600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051050" y="386968"/>
            <a:ext cx="6121400" cy="994172"/>
          </a:xfrm>
        </p:spPr>
        <p:txBody>
          <a:bodyPr/>
          <a:lstStyle/>
          <a:p>
            <a:r>
              <a:rPr lang="fr-BE" dirty="0" err="1"/>
              <a:t>Proteger</a:t>
            </a:r>
            <a:r>
              <a:rPr lang="fr-BE" dirty="0"/>
              <a:t> o </a:t>
            </a:r>
            <a:r>
              <a:rPr lang="fr-BE" dirty="0" err="1"/>
              <a:t>ambiente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2773363"/>
            <a:ext cx="4758874" cy="3263504"/>
          </a:xfrm>
        </p:spPr>
        <p:txBody>
          <a:bodyPr/>
          <a:lstStyle/>
          <a:p>
            <a:r>
              <a:rPr lang="pt-BR" dirty="0"/>
              <a:t>Os agricultores dependem </a:t>
            </a:r>
            <a:r>
              <a:rPr lang="pt-BR" b="1" dirty="0"/>
              <a:t>dos recursos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naturais</a:t>
            </a:r>
            <a:r>
              <a:rPr lang="pt-BR" dirty="0" smtClean="0"/>
              <a:t> </a:t>
            </a:r>
            <a:r>
              <a:rPr lang="pt-BR" dirty="0"/>
              <a:t>(por exemplo, o solo e a água)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para </a:t>
            </a:r>
            <a:r>
              <a:rPr lang="pt-BR" dirty="0"/>
              <a:t>garantir o seu sustento </a:t>
            </a:r>
            <a:r>
              <a:rPr lang="pt-BR" dirty="0" smtClean="0"/>
              <a:t>diário</a:t>
            </a:r>
            <a:r>
              <a:rPr lang="en-GB" dirty="0" smtClean="0"/>
              <a:t>.</a:t>
            </a:r>
          </a:p>
          <a:p>
            <a:r>
              <a:rPr lang="pt-BR" dirty="0"/>
              <a:t>Isto significa que têm de os </a:t>
            </a:r>
            <a:r>
              <a:rPr lang="pt-BR" b="1" dirty="0"/>
              <a:t>preservar</a:t>
            </a:r>
            <a:r>
              <a:rPr lang="pt-BR" dirty="0"/>
              <a:t>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 </a:t>
            </a:r>
            <a:r>
              <a:rPr lang="pt-BR" dirty="0"/>
              <a:t>cuidar da terra que trabalham</a:t>
            </a:r>
            <a:r>
              <a:rPr lang="en-IE" dirty="0" smtClean="0"/>
              <a:t>.</a:t>
            </a:r>
          </a:p>
          <a:p>
            <a:r>
              <a:rPr lang="pt-BR" dirty="0"/>
              <a:t>Deste modo, </a:t>
            </a:r>
            <a:r>
              <a:rPr lang="pt-BR" b="1" dirty="0"/>
              <a:t>preservam a nossa biodiversidade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e </a:t>
            </a:r>
            <a:r>
              <a:rPr lang="pt-BR" b="1" dirty="0"/>
              <a:t>ajudam a </a:t>
            </a:r>
            <a:r>
              <a:rPr lang="pt-BR" b="1" dirty="0" smtClean="0"/>
              <a:t>lutar </a:t>
            </a:r>
            <a:r>
              <a:rPr lang="pt-BR" b="1" dirty="0"/>
              <a:t>contra as alterações climáticas</a:t>
            </a:r>
            <a:r>
              <a:rPr lang="en-GB" dirty="0" smtClean="0"/>
              <a:t>.</a:t>
            </a:r>
          </a:p>
          <a:p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65336" y="213028"/>
            <a:ext cx="1485714" cy="26285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flipH="1">
            <a:off x="6599239" y="2667918"/>
            <a:ext cx="1160713" cy="205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77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-642937" y="413998"/>
            <a:ext cx="3306068" cy="3306068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Oval 6"/>
          <p:cNvSpPr/>
          <p:nvPr/>
        </p:nvSpPr>
        <p:spPr bwMode="gray">
          <a:xfrm>
            <a:off x="4327180" y="1527175"/>
            <a:ext cx="5072004" cy="507200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973412" y="251896"/>
            <a:ext cx="7092949" cy="994172"/>
          </a:xfrm>
        </p:spPr>
        <p:txBody>
          <a:bodyPr/>
          <a:lstStyle/>
          <a:p>
            <a:pPr marL="628650" indent="-628650"/>
            <a:r>
              <a:rPr lang="pt-BR" sz="4000" dirty="0"/>
              <a:t>1. Agricultura </a:t>
            </a:r>
            <a:r>
              <a:rPr lang="pt-BR" sz="4000" dirty="0" smtClean="0"/>
              <a:t>sustentável </a:t>
            </a:r>
            <a:br>
              <a:rPr lang="pt-BR" sz="4000" dirty="0" smtClean="0"/>
            </a:br>
            <a:r>
              <a:rPr lang="pt-BR" sz="4000" dirty="0" smtClean="0"/>
              <a:t>para as </a:t>
            </a:r>
            <a:r>
              <a:rPr lang="pt-BR" sz="4000" dirty="0"/>
              <a:t>gerações futuras</a:t>
            </a:r>
            <a:endParaRPr lang="fr-BE" sz="4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681931" y="2829124"/>
            <a:ext cx="1981200" cy="19812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135525" y="2384623"/>
            <a:ext cx="3620285" cy="3263504"/>
          </a:xfrm>
        </p:spPr>
        <p:txBody>
          <a:bodyPr/>
          <a:lstStyle/>
          <a:p>
            <a:r>
              <a:rPr lang="pt-BR" dirty="0"/>
              <a:t>O João e a Marta utilizam métodos agrícolas </a:t>
            </a:r>
            <a:r>
              <a:rPr lang="pt-BR" dirty="0" smtClean="0"/>
              <a:t>sustentáveis</a:t>
            </a:r>
            <a:r>
              <a:rPr lang="en-IE" dirty="0" smtClean="0"/>
              <a:t>.</a:t>
            </a:r>
          </a:p>
          <a:p>
            <a:r>
              <a:rPr lang="pt-BR" dirty="0"/>
              <a:t>Rodam as culturas para garantir que o solo tem nutrientes suficientes</a:t>
            </a:r>
            <a:r>
              <a:rPr lang="en-IE" dirty="0" smtClean="0"/>
              <a:t>.</a:t>
            </a:r>
          </a:p>
          <a:p>
            <a:r>
              <a:rPr lang="pt-BR" dirty="0"/>
              <a:t>Poupam água ao captar água da chuva para utilizar na exploração</a:t>
            </a:r>
            <a:r>
              <a:rPr lang="en-IE" dirty="0" smtClean="0"/>
              <a:t>.</a:t>
            </a:r>
          </a:p>
          <a:p>
            <a:r>
              <a:rPr lang="pt-BR" dirty="0"/>
              <a:t>Plantam e mantêm árvores para melhorar a qualidade do </a:t>
            </a:r>
            <a:r>
              <a:rPr lang="pt-BR" dirty="0" smtClean="0"/>
              <a:t>ar</a:t>
            </a:r>
            <a:r>
              <a:rPr lang="en-IE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609737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gray">
          <a:xfrm>
            <a:off x="3038922" y="1381140"/>
            <a:ext cx="3057078" cy="3057078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528619" cy="994172"/>
          </a:xfrm>
        </p:spPr>
        <p:txBody>
          <a:bodyPr/>
          <a:lstStyle/>
          <a:p>
            <a:pPr marL="628650" indent="-628650"/>
            <a:r>
              <a:rPr lang="pt-BR" dirty="0"/>
              <a:t>1. Agricultura </a:t>
            </a:r>
            <a:r>
              <a:rPr lang="pt-BR" dirty="0" smtClean="0"/>
              <a:t>sustentável</a:t>
            </a:r>
            <a:br>
              <a:rPr lang="pt-BR" dirty="0" smtClean="0"/>
            </a:br>
            <a:r>
              <a:rPr lang="pt-BR" dirty="0" smtClean="0"/>
              <a:t>para as </a:t>
            </a:r>
            <a:r>
              <a:rPr lang="pt-BR" dirty="0"/>
              <a:t>gerações futuras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130937" y="1381140"/>
            <a:ext cx="2873048" cy="3061478"/>
          </a:xfrm>
        </p:spPr>
        <p:txBody>
          <a:bodyPr anchor="ctr"/>
          <a:lstStyle/>
          <a:p>
            <a:pPr algn="ctr"/>
            <a:r>
              <a:rPr lang="pt-BR" dirty="0"/>
              <a:t>Ao fazer uma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utilização </a:t>
            </a:r>
            <a:r>
              <a:rPr lang="pt-BR" dirty="0"/>
              <a:t>sensata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dos </a:t>
            </a:r>
            <a:r>
              <a:rPr lang="pt-BR" dirty="0"/>
              <a:t>recursos naturais,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os </a:t>
            </a:r>
            <a:r>
              <a:rPr lang="pt-BR" dirty="0"/>
              <a:t>agricultores ajudam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 </a:t>
            </a:r>
            <a:r>
              <a:rPr lang="pt-BR" dirty="0"/>
              <a:t>assegurar que a terra permanece produtiva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 </a:t>
            </a:r>
            <a:r>
              <a:rPr lang="pt-BR" dirty="0"/>
              <a:t>que poderemos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continuar </a:t>
            </a:r>
            <a:r>
              <a:rPr lang="pt-BR" dirty="0"/>
              <a:t>a usufruir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das </a:t>
            </a:r>
            <a:r>
              <a:rPr lang="pt-BR" dirty="0"/>
              <a:t>zonas rurais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no futuro.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548686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303337" y="386968"/>
            <a:ext cx="7840663" cy="994172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Preservar</a:t>
            </a:r>
            <a:r>
              <a:rPr lang="en-US" dirty="0"/>
              <a:t> a </a:t>
            </a:r>
            <a:r>
              <a:rPr lang="en-US" dirty="0" err="1"/>
              <a:t>biodiversidade</a:t>
            </a:r>
            <a:endParaRPr lang="fr-BE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096" y="203364"/>
            <a:ext cx="748241" cy="13238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5987236" y="1171575"/>
            <a:ext cx="1819275" cy="18097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/>
          <p:cNvPicPr>
            <a:picLocks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971" b="1465"/>
          <a:stretch/>
        </p:blipFill>
        <p:spPr bwMode="gray">
          <a:xfrm>
            <a:off x="6803459" y="2575306"/>
            <a:ext cx="2385000" cy="2381251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173049" y="1707400"/>
            <a:ext cx="1625870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842247" y="2763242"/>
            <a:ext cx="748241" cy="1323811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1943100" y="1470620"/>
            <a:ext cx="3686176" cy="3263504"/>
          </a:xfrm>
        </p:spPr>
        <p:txBody>
          <a:bodyPr/>
          <a:lstStyle/>
          <a:p>
            <a:r>
              <a:rPr lang="pt-BR" dirty="0"/>
              <a:t>As plantas, os animais e os insetos são necessários para a saúde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das </a:t>
            </a:r>
            <a:r>
              <a:rPr lang="pt-BR" dirty="0"/>
              <a:t>zonas rurais</a:t>
            </a:r>
            <a:r>
              <a:rPr lang="fr-BE" dirty="0" smtClean="0"/>
              <a:t>.</a:t>
            </a:r>
          </a:p>
          <a:p>
            <a:r>
              <a:rPr lang="pt-BR" dirty="0"/>
              <a:t>O João e a Marta cuidam das sebes existentes na exploração e não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as </a:t>
            </a:r>
            <a:r>
              <a:rPr lang="pt-BR" dirty="0"/>
              <a:t>podam durante a época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de </a:t>
            </a:r>
            <a:r>
              <a:rPr lang="pt-BR" dirty="0"/>
              <a:t>nidificação dos </a:t>
            </a:r>
            <a:r>
              <a:rPr lang="pt-BR" dirty="0" smtClean="0"/>
              <a:t>pássaros</a:t>
            </a:r>
            <a:r>
              <a:rPr lang="en-IE" dirty="0" smtClean="0"/>
              <a:t>.</a:t>
            </a:r>
          </a:p>
          <a:p>
            <a:r>
              <a:rPr lang="pt-BR" dirty="0"/>
              <a:t>Mantêm pastagens onde podem crescer flores selvagens que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atraem </a:t>
            </a:r>
            <a:r>
              <a:rPr lang="pt-BR" dirty="0"/>
              <a:t>abelhas e outros </a:t>
            </a:r>
            <a:r>
              <a:rPr lang="pt-BR" dirty="0" smtClean="0"/>
              <a:t>insetos</a:t>
            </a:r>
            <a:r>
              <a:rPr lang="fr-B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327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Oval 13"/>
          <p:cNvSpPr/>
          <p:nvPr/>
        </p:nvSpPr>
        <p:spPr bwMode="gray">
          <a:xfrm>
            <a:off x="-175846" y="-5309453"/>
            <a:ext cx="9495692" cy="9495692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051050" y="1594783"/>
            <a:ext cx="5497063" cy="1468457"/>
          </a:xfrm>
        </p:spPr>
        <p:txBody>
          <a:bodyPr/>
          <a:lstStyle/>
          <a:p>
            <a:r>
              <a:rPr lang="pt-BR" dirty="0"/>
              <a:t>Utilizam adubos orgânicos e verdes, bem como estrume, que não contêm substâncias químicas </a:t>
            </a:r>
            <a:r>
              <a:rPr lang="pt-BR" dirty="0" smtClean="0"/>
              <a:t>perigosas</a:t>
            </a:r>
            <a:r>
              <a:rPr lang="en-IE" dirty="0" smtClean="0"/>
              <a:t>.</a:t>
            </a:r>
          </a:p>
          <a:p>
            <a:r>
              <a:rPr lang="pt-BR" dirty="0"/>
              <a:t>Desta forma, preservam e fomentam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 </a:t>
            </a:r>
            <a:r>
              <a:rPr lang="pt-BR" dirty="0"/>
              <a:t>biodiversidade na exploração deles</a:t>
            </a:r>
            <a:r>
              <a:rPr lang="fr-BE" dirty="0" smtClean="0"/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55096" y="203364"/>
            <a:ext cx="748241" cy="13238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224341" y="2763242"/>
            <a:ext cx="748241" cy="1323811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 bwMode="gray">
          <a:xfrm>
            <a:off x="1303337" y="386968"/>
            <a:ext cx="7840663" cy="994172"/>
          </a:xfrm>
        </p:spPr>
        <p:txBody>
          <a:bodyPr/>
          <a:lstStyle/>
          <a:p>
            <a:r>
              <a:rPr lang="en-US" dirty="0"/>
              <a:t>2. </a:t>
            </a:r>
            <a:r>
              <a:rPr lang="en-US" dirty="0" err="1"/>
              <a:t>Preservar</a:t>
            </a:r>
            <a:r>
              <a:rPr lang="en-US" dirty="0"/>
              <a:t> a </a:t>
            </a:r>
            <a:r>
              <a:rPr lang="en-US" dirty="0" err="1"/>
              <a:t>biodiversidade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427935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2088692" y="2888868"/>
            <a:ext cx="9979025" cy="99790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26571" y="386968"/>
            <a:ext cx="7336971" cy="994172"/>
          </a:xfrm>
        </p:spPr>
        <p:txBody>
          <a:bodyPr/>
          <a:lstStyle/>
          <a:p>
            <a:pPr marL="628650" indent="-628650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Lutar contra 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alterações climáticas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6" y="3483430"/>
            <a:ext cx="5577967" cy="1502228"/>
          </a:xfrm>
        </p:spPr>
        <p:txBody>
          <a:bodyPr>
            <a:noAutofit/>
          </a:bodyPr>
          <a:lstStyle/>
          <a:p>
            <a:r>
              <a:rPr lang="pt-BR" dirty="0"/>
              <a:t>As alterações climáticas acarretam desafios para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os </a:t>
            </a:r>
            <a:r>
              <a:rPr lang="pt-BR" dirty="0"/>
              <a:t>agricultores, como a seca, a escassez de água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ou </a:t>
            </a:r>
            <a:r>
              <a:rPr lang="pt-BR" dirty="0"/>
              <a:t>as tempestades de </a:t>
            </a:r>
            <a:r>
              <a:rPr lang="pt-BR" dirty="0" smtClean="0"/>
              <a:t>inverno</a:t>
            </a:r>
            <a:r>
              <a:rPr lang="fr-BE" dirty="0" smtClean="0"/>
              <a:t>. </a:t>
            </a:r>
          </a:p>
          <a:p>
            <a:r>
              <a:rPr lang="pt-BR" dirty="0"/>
              <a:t>O João e a Marta utilizam métodos agrícolas sustentáveis que ajudam a preservar os recursos </a:t>
            </a:r>
            <a:r>
              <a:rPr lang="pt-BR" dirty="0" smtClean="0"/>
              <a:t>naturais</a:t>
            </a:r>
            <a:r>
              <a:rPr lang="fr-BE" dirty="0" smtClean="0"/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7217400" y="764623"/>
            <a:ext cx="1632180" cy="162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56697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 bwMode="gray">
          <a:xfrm>
            <a:off x="-835025" y="1527175"/>
            <a:ext cx="6321425" cy="63214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7457" y="386968"/>
            <a:ext cx="6955972" cy="994172"/>
          </a:xfrm>
        </p:spPr>
        <p:txBody>
          <a:bodyPr/>
          <a:lstStyle/>
          <a:p>
            <a:pPr marL="628650" indent="-628650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3. Lutar contra </a:t>
            </a: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as </a:t>
            </a:r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alterações climáticas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8" y="2688079"/>
            <a:ext cx="4281826" cy="1999808"/>
          </a:xfrm>
        </p:spPr>
        <p:txBody>
          <a:bodyPr>
            <a:normAutofit lnSpcReduction="10000"/>
          </a:bodyPr>
          <a:lstStyle/>
          <a:p>
            <a:r>
              <a:rPr lang="pt-BR" dirty="0"/>
              <a:t>Adotam medidas para preservar e fomentar a biodiversidade na exploração </a:t>
            </a:r>
            <a:r>
              <a:rPr lang="pt-BR" dirty="0" smtClean="0"/>
              <a:t>deles</a:t>
            </a:r>
            <a:r>
              <a:rPr lang="fr-BE" dirty="0" smtClean="0"/>
              <a:t>.</a:t>
            </a:r>
          </a:p>
          <a:p>
            <a:r>
              <a:rPr lang="pt-BR" dirty="0"/>
              <a:t>Também geram parte da eletricidade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da </a:t>
            </a:r>
            <a:r>
              <a:rPr lang="pt-BR" dirty="0"/>
              <a:t>exploração (graças à instalação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de </a:t>
            </a:r>
            <a:r>
              <a:rPr lang="pt-BR" dirty="0"/>
              <a:t>painéis solares)</a:t>
            </a:r>
            <a:r>
              <a:rPr lang="fr-BE" dirty="0" smtClean="0"/>
              <a:t>.</a:t>
            </a:r>
          </a:p>
          <a:p>
            <a:r>
              <a:rPr lang="pt-BR" dirty="0"/>
              <a:t>Todos estes métodos ajudam a lutar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contra </a:t>
            </a:r>
            <a:r>
              <a:rPr lang="pt-BR" dirty="0"/>
              <a:t>as alterações climáticas</a:t>
            </a:r>
            <a:r>
              <a:rPr lang="fr-BE" dirty="0" smtClean="0"/>
              <a:t>.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6018798" y="2851485"/>
            <a:ext cx="2153652" cy="21536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val 8"/>
          <p:cNvSpPr/>
          <p:nvPr/>
        </p:nvSpPr>
        <p:spPr bwMode="gray">
          <a:xfrm>
            <a:off x="7393121" y="-1093339"/>
            <a:ext cx="2153652" cy="21536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27231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" grpId="0" build="p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 bwMode="gray">
          <a:xfrm>
            <a:off x="144378" y="3327400"/>
            <a:ext cx="8855244" cy="885524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8640762" cy="994172"/>
          </a:xfrm>
        </p:spPr>
        <p:txBody>
          <a:bodyPr/>
          <a:lstStyle/>
          <a:p>
            <a:pPr marL="628650" indent="-628650"/>
            <a:r>
              <a:rPr lang="pt-BR" dirty="0"/>
              <a:t>4. Lutar contra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</a:t>
            </a:r>
            <a:r>
              <a:rPr lang="pt-BR" dirty="0"/>
              <a:t>desperdício alimentar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338010"/>
            <a:ext cx="4192586" cy="3263504"/>
          </a:xfrm>
        </p:spPr>
        <p:txBody>
          <a:bodyPr/>
          <a:lstStyle/>
          <a:p>
            <a:r>
              <a:rPr lang="pt-BR" dirty="0"/>
              <a:t>Anualmente, são deitados fora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90 </a:t>
            </a:r>
            <a:r>
              <a:rPr lang="pt-BR" dirty="0"/>
              <a:t>milhões de toneladas de alimentos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na </a:t>
            </a:r>
            <a:r>
              <a:rPr lang="pt-BR" dirty="0"/>
              <a:t>UE (durante a produção, </a:t>
            </a:r>
            <a:r>
              <a:rPr lang="pt-BR" dirty="0" smtClean="0"/>
              <a:t>a </a:t>
            </a:r>
            <a:r>
              <a:rPr lang="pt-BR" dirty="0"/>
              <a:t>distribuição e o consumo)</a:t>
            </a:r>
            <a:r>
              <a:rPr lang="en-US" dirty="0" smtClean="0"/>
              <a:t>.</a:t>
            </a:r>
            <a:endParaRPr lang="en-IE" dirty="0" smtClean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" b="10285"/>
          <a:stretch/>
        </p:blipFill>
        <p:spPr bwMode="gray">
          <a:xfrm>
            <a:off x="6063343" y="3043511"/>
            <a:ext cx="1789418" cy="1789697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30"/>
          <a:stretch/>
        </p:blipFill>
        <p:spPr bwMode="gray">
          <a:xfrm>
            <a:off x="1141057" y="2367451"/>
            <a:ext cx="2396250" cy="2397703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Content Placeholder 2"/>
          <p:cNvSpPr txBox="1">
            <a:spLocks/>
          </p:cNvSpPr>
          <p:nvPr/>
        </p:nvSpPr>
        <p:spPr bwMode="gray">
          <a:xfrm>
            <a:off x="4920344" y="1338010"/>
            <a:ext cx="4079278" cy="3263504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Desta forma, estamos a desperdiçar </a:t>
            </a:r>
            <a:r>
              <a:rPr lang="pt-BR" dirty="0" smtClean="0"/>
              <a:t>os </a:t>
            </a:r>
            <a:r>
              <a:rPr lang="pt-BR" dirty="0"/>
              <a:t>recursos (energia</a:t>
            </a:r>
            <a:r>
              <a:rPr lang="pt-BR" dirty="0" smtClean="0"/>
              <a:t>, </a:t>
            </a:r>
            <a:r>
              <a:rPr lang="pt-BR" dirty="0"/>
              <a:t>combustível, tempo </a:t>
            </a:r>
            <a:r>
              <a:rPr lang="pt-BR" dirty="0" smtClean="0"/>
              <a:t>e </a:t>
            </a:r>
            <a:r>
              <a:rPr lang="pt-BR" dirty="0"/>
              <a:t>água) empregues no cultivo, </a:t>
            </a:r>
            <a:r>
              <a:rPr lang="pt-BR" dirty="0" smtClean="0"/>
              <a:t>na </a:t>
            </a:r>
            <a:r>
              <a:rPr lang="pt-BR" dirty="0"/>
              <a:t>colheita, no armazenamento, </a:t>
            </a:r>
            <a:r>
              <a:rPr lang="pt-BR" dirty="0" smtClean="0"/>
              <a:t>no </a:t>
            </a:r>
            <a:r>
              <a:rPr lang="pt-BR" dirty="0"/>
              <a:t>embalamento, no transporte, </a:t>
            </a:r>
            <a:r>
              <a:rPr lang="pt-BR" dirty="0" smtClean="0"/>
              <a:t>no </a:t>
            </a:r>
            <a:r>
              <a:rPr lang="pt-BR" i="1" dirty="0"/>
              <a:t>marketing</a:t>
            </a:r>
            <a:r>
              <a:rPr lang="pt-BR" dirty="0"/>
              <a:t> e na preparação </a:t>
            </a:r>
            <a:r>
              <a:rPr lang="pt-BR" dirty="0" smtClean="0"/>
              <a:t>dos alimentos</a:t>
            </a:r>
            <a:r>
              <a:rPr lang="en-IE" dirty="0" smtClean="0"/>
              <a:t>.</a:t>
            </a:r>
          </a:p>
        </p:txBody>
      </p:sp>
      <p:pic>
        <p:nvPicPr>
          <p:cNvPr id="2050" name="Picture 2" descr="http://www.sdp2a.net/wp-content/uploads/2015/01/logo-recyclage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gray">
          <a:xfrm>
            <a:off x="3905897" y="3541682"/>
            <a:ext cx="1427746" cy="1424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075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3" grpId="0" build="p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val 22"/>
          <p:cNvSpPr/>
          <p:nvPr/>
        </p:nvSpPr>
        <p:spPr bwMode="gray">
          <a:xfrm>
            <a:off x="-458899" y="-1720729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fr-BE" dirty="0"/>
              <a:t>Sabia que</a:t>
            </a:r>
            <a:r>
              <a:rPr lang="fr-BE" dirty="0" smtClean="0"/>
              <a:t>...</a:t>
            </a:r>
            <a:endParaRPr lang="fr-BE" dirty="0"/>
          </a:p>
        </p:txBody>
      </p:sp>
      <p:grpSp>
        <p:nvGrpSpPr>
          <p:cNvPr id="26" name="Group 25"/>
          <p:cNvGrpSpPr/>
          <p:nvPr/>
        </p:nvGrpSpPr>
        <p:grpSpPr bwMode="gray">
          <a:xfrm>
            <a:off x="515100" y="1491854"/>
            <a:ext cx="2339975" cy="2391821"/>
            <a:chOff x="515100" y="1491854"/>
            <a:chExt cx="2339975" cy="2391821"/>
          </a:xfrm>
        </p:grpSpPr>
        <p:pic>
          <p:nvPicPr>
            <p:cNvPr id="7" name="Picture 6"/>
            <p:cNvPicPr>
              <a:picLocks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965087" y="2443675"/>
              <a:ext cx="1440000" cy="1440000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9" name="Rectangle 8"/>
            <p:cNvSpPr/>
            <p:nvPr/>
          </p:nvSpPr>
          <p:spPr bwMode="gray">
            <a:xfrm>
              <a:off x="515100" y="1491854"/>
              <a:ext cx="233997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750"/>
                </a:spcBef>
                <a:buClr>
                  <a:srgbClr val="54C0D4"/>
                </a:buClr>
              </a:pPr>
              <a:r>
                <a:rPr lang="fr-BE" sz="2000" dirty="0">
                  <a:solidFill>
                    <a:srgbClr val="54C0D4">
                      <a:lumMod val="50000"/>
                    </a:srgbClr>
                  </a:solidFill>
                </a:rPr>
                <a:t>São </a:t>
              </a:r>
              <a:r>
                <a:rPr lang="fr-BE" sz="2000" b="1" dirty="0">
                  <a:solidFill>
                    <a:srgbClr val="54C0D4">
                      <a:lumMod val="50000"/>
                    </a:srgbClr>
                  </a:solidFill>
                </a:rPr>
                <a:t>28</a:t>
              </a:r>
              <a:r>
                <a:rPr lang="fr-BE" sz="2000" dirty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fr-BE" sz="2000" b="1" dirty="0">
                  <a:solidFill>
                    <a:srgbClr val="54C0D4">
                      <a:lumMod val="50000"/>
                    </a:srgbClr>
                  </a:solidFill>
                </a:rPr>
                <a:t>os </a:t>
              </a:r>
              <a:r>
                <a:rPr lang="fr-BE" sz="2000" b="1" dirty="0" err="1" smtClean="0">
                  <a:solidFill>
                    <a:srgbClr val="54C0D4">
                      <a:lumMod val="50000"/>
                    </a:srgbClr>
                  </a:solidFill>
                </a:rPr>
                <a:t>países</a:t>
              </a:r>
              <a:r>
                <a:rPr lang="fr-BE" sz="2000" dirty="0">
                  <a:solidFill>
                    <a:srgbClr val="54C0D4">
                      <a:lumMod val="50000"/>
                    </a:srgbClr>
                  </a:solidFill>
                </a:rPr>
                <a:t/>
              </a:r>
              <a:br>
                <a:rPr lang="fr-BE" sz="2000" dirty="0">
                  <a:solidFill>
                    <a:srgbClr val="54C0D4">
                      <a:lumMod val="50000"/>
                    </a:srgbClr>
                  </a:solidFill>
                </a:rPr>
              </a:br>
              <a:r>
                <a:rPr lang="pt-BR" sz="1600" dirty="0" smtClean="0">
                  <a:solidFill>
                    <a:srgbClr val="54C0D4">
                      <a:lumMod val="50000"/>
                    </a:srgbClr>
                  </a:solidFill>
                </a:rPr>
                <a:t>(«Estados-Membros») </a:t>
              </a:r>
              <a:br>
                <a:rPr lang="pt-BR" sz="1600" dirty="0" smtClean="0">
                  <a:solidFill>
                    <a:srgbClr val="54C0D4">
                      <a:lumMod val="50000"/>
                    </a:srgbClr>
                  </a:solidFill>
                </a:rPr>
              </a:br>
              <a:r>
                <a:rPr lang="pt-BR" sz="1600" dirty="0" smtClean="0">
                  <a:solidFill>
                    <a:srgbClr val="54C0D4">
                      <a:lumMod val="50000"/>
                    </a:srgbClr>
                  </a:solidFill>
                </a:rPr>
                <a:t>na União Europeia (UE)?</a:t>
              </a:r>
              <a:endParaRPr lang="fr-BE" sz="1600" dirty="0">
                <a:solidFill>
                  <a:srgbClr val="54C0D4">
                    <a:lumMod val="50000"/>
                  </a:srgbClr>
                </a:solidFill>
              </a:endParaRPr>
            </a:p>
          </p:txBody>
        </p:sp>
      </p:grpSp>
      <p:grpSp>
        <p:nvGrpSpPr>
          <p:cNvPr id="27" name="Group 26"/>
          <p:cNvGrpSpPr/>
          <p:nvPr/>
        </p:nvGrpSpPr>
        <p:grpSpPr bwMode="gray">
          <a:xfrm>
            <a:off x="2855075" y="1491854"/>
            <a:ext cx="2122855" cy="2391821"/>
            <a:chOff x="2855075" y="1491854"/>
            <a:chExt cx="2122855" cy="2391821"/>
          </a:xfrm>
        </p:grpSpPr>
        <p:pic>
          <p:nvPicPr>
            <p:cNvPr id="8" name="Picture 7"/>
            <p:cNvPicPr>
              <a:picLocks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gray">
            <a:xfrm>
              <a:off x="3196502" y="2443675"/>
              <a:ext cx="1440000" cy="1440000"/>
            </a:xfrm>
            <a:prstGeom prst="ellipse">
              <a:avLst/>
            </a:prstGeom>
            <a:ln w="63500" cap="rnd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1" name="Rectangle 20"/>
            <p:cNvSpPr/>
            <p:nvPr/>
          </p:nvSpPr>
          <p:spPr bwMode="gray">
            <a:xfrm>
              <a:off x="2855075" y="1491854"/>
              <a:ext cx="2122855" cy="8125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buClr>
                  <a:srgbClr val="54C0D4"/>
                </a:buClr>
              </a:pPr>
              <a:r>
                <a:rPr lang="fr-BE" sz="2000" b="1" smtClean="0">
                  <a:solidFill>
                    <a:srgbClr val="54C0D4">
                      <a:lumMod val="50000"/>
                    </a:srgbClr>
                  </a:solidFill>
                </a:rPr>
                <a:t>E há </a:t>
              </a:r>
              <a:r>
                <a:rPr lang="fr-BE" sz="2000" b="1" dirty="0" smtClean="0">
                  <a:solidFill>
                    <a:srgbClr val="54C0D4">
                      <a:lumMod val="50000"/>
                    </a:srgbClr>
                  </a:solidFill>
                </a:rPr>
                <a:t>500</a:t>
              </a:r>
              <a:endParaRPr lang="fr-BE" sz="1800" b="1" dirty="0">
                <a:solidFill>
                  <a:srgbClr val="54C0D4">
                    <a:lumMod val="50000"/>
                  </a:srgbClr>
                </a:solidFill>
              </a:endParaRPr>
            </a:p>
            <a:p>
              <a:pPr lvl="0" algn="ctr">
                <a:lnSpc>
                  <a:spcPct val="90000"/>
                </a:lnSpc>
                <a:buClr>
                  <a:srgbClr val="54C0D4"/>
                </a:buClr>
              </a:pPr>
              <a:r>
                <a:rPr lang="fr-BE" sz="1600" dirty="0" err="1">
                  <a:solidFill>
                    <a:srgbClr val="54C0D4">
                      <a:lumMod val="50000"/>
                    </a:srgbClr>
                  </a:solidFill>
                </a:rPr>
                <a:t>milhões</a:t>
              </a:r>
              <a:r>
                <a:rPr lang="fr-BE" sz="1600" dirty="0">
                  <a:solidFill>
                    <a:srgbClr val="54C0D4">
                      <a:lumMod val="50000"/>
                    </a:srgbClr>
                  </a:solidFill>
                </a:rPr>
                <a:t> </a:t>
              </a:r>
              <a:r>
                <a:rPr lang="fr-BE" sz="1600">
                  <a:solidFill>
                    <a:srgbClr val="54C0D4">
                      <a:lumMod val="50000"/>
                    </a:srgbClr>
                  </a:solidFill>
                </a:rPr>
                <a:t>de </a:t>
              </a:r>
              <a:r>
                <a:rPr lang="fr-BE" sz="1600" smtClean="0">
                  <a:solidFill>
                    <a:srgbClr val="54C0D4">
                      <a:lumMod val="50000"/>
                    </a:srgbClr>
                  </a:solidFill>
                </a:rPr>
                <a:t>consumidores? </a:t>
              </a:r>
              <a:endParaRPr lang="en-US" sz="1800" dirty="0">
                <a:solidFill>
                  <a:srgbClr val="54C0D4">
                    <a:lumMod val="50000"/>
                  </a:srgbClr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 bwMode="gray">
          <a:xfrm>
            <a:off x="5903913" y="1917095"/>
            <a:ext cx="2997221" cy="2997221"/>
            <a:chOff x="5978337" y="1917095"/>
            <a:chExt cx="2997221" cy="2997221"/>
          </a:xfrm>
        </p:grpSpPr>
        <p:sp>
          <p:nvSpPr>
            <p:cNvPr id="25" name="Oval 24"/>
            <p:cNvSpPr/>
            <p:nvPr/>
          </p:nvSpPr>
          <p:spPr bwMode="gray">
            <a:xfrm>
              <a:off x="5978337" y="1917095"/>
              <a:ext cx="2997221" cy="2997221"/>
            </a:xfrm>
            <a:prstGeom prst="ellipse">
              <a:avLst/>
            </a:prstGeom>
            <a:solidFill>
              <a:schemeClr val="bg1">
                <a:alpha val="75000"/>
              </a:schemeClr>
            </a:solidFill>
            <a:ln w="25400">
              <a:solidFill>
                <a:schemeClr val="tx2"/>
              </a:solidFill>
              <a:prstDash val="sysDot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none" rtlCol="0" anchor="ctr"/>
            <a:lstStyle/>
            <a:p>
              <a:pPr algn="ctr">
                <a:lnSpc>
                  <a:spcPct val="80000"/>
                </a:lnSpc>
              </a:pPr>
              <a:endParaRPr lang="fr-BE"/>
            </a:p>
          </p:txBody>
        </p:sp>
        <p:grpSp>
          <p:nvGrpSpPr>
            <p:cNvPr id="37" name="Group 36"/>
            <p:cNvGrpSpPr/>
            <p:nvPr/>
          </p:nvGrpSpPr>
          <p:grpSpPr bwMode="gray">
            <a:xfrm>
              <a:off x="6533727" y="3228505"/>
              <a:ext cx="1695826" cy="1494684"/>
              <a:chOff x="4031324" y="136043"/>
              <a:chExt cx="1567978" cy="1285236"/>
            </a:xfrm>
          </p:grpSpPr>
          <p:pic>
            <p:nvPicPr>
              <p:cNvPr id="24" name="Picture 23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 bwMode="gray">
              <a:xfrm>
                <a:off x="4217848" y="136043"/>
                <a:ext cx="1381454" cy="1285236"/>
              </a:xfrm>
              <a:prstGeom prst="rect">
                <a:avLst/>
              </a:prstGeom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</p:pic>
          <p:sp>
            <p:nvSpPr>
              <p:cNvPr id="32" name="Rectangle 31"/>
              <p:cNvSpPr/>
              <p:nvPr/>
            </p:nvSpPr>
            <p:spPr bwMode="gray">
              <a:xfrm>
                <a:off x="4031324" y="218534"/>
                <a:ext cx="857961" cy="5273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4000" dirty="0" smtClean="0">
                    <a:solidFill>
                      <a:schemeClr val="tx2">
                        <a:lumMod val="50000"/>
                      </a:schemeClr>
                    </a:solidFill>
                  </a:rPr>
                  <a:t>77%</a:t>
                </a:r>
              </a:p>
            </p:txBody>
          </p:sp>
          <p:sp>
            <p:nvSpPr>
              <p:cNvPr id="33" name="Rectangle 32"/>
              <p:cNvSpPr/>
              <p:nvPr/>
            </p:nvSpPr>
            <p:spPr bwMode="gray">
              <a:xfrm>
                <a:off x="4952709" y="543634"/>
                <a:ext cx="572916" cy="343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2400" dirty="0" smtClean="0">
                    <a:solidFill>
                      <a:srgbClr val="FFFFFF"/>
                    </a:solidFill>
                  </a:rPr>
                  <a:t>47%</a:t>
                </a:r>
              </a:p>
            </p:txBody>
          </p:sp>
          <p:sp>
            <p:nvSpPr>
              <p:cNvPr id="34" name="Rectangle 33"/>
              <p:cNvSpPr/>
              <p:nvPr/>
            </p:nvSpPr>
            <p:spPr bwMode="gray">
              <a:xfrm>
                <a:off x="4394153" y="931857"/>
                <a:ext cx="572916" cy="343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BE" sz="2400" dirty="0" smtClean="0">
                    <a:solidFill>
                      <a:srgbClr val="FFFFFF"/>
                    </a:solidFill>
                  </a:rPr>
                  <a:t>30%</a:t>
                </a:r>
              </a:p>
            </p:txBody>
          </p:sp>
        </p:grpSp>
        <p:sp>
          <p:nvSpPr>
            <p:cNvPr id="22" name="Rectangle 21"/>
            <p:cNvSpPr/>
            <p:nvPr/>
          </p:nvSpPr>
          <p:spPr bwMode="gray">
            <a:xfrm>
              <a:off x="6263988" y="2242343"/>
              <a:ext cx="2451200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lnSpc>
                  <a:spcPct val="90000"/>
                </a:lnSpc>
                <a:spcBef>
                  <a:spcPts val="750"/>
                </a:spcBef>
                <a:buClr>
                  <a:srgbClr val="54C0D4"/>
                </a:buClr>
              </a:pPr>
              <a:r>
                <a:rPr lang="pt-BR" sz="1600" dirty="0">
                  <a:solidFill>
                    <a:srgbClr val="54C0D4">
                      <a:lumMod val="50000"/>
                    </a:srgbClr>
                  </a:solidFill>
                </a:rPr>
                <a:t>Mais de </a:t>
              </a:r>
              <a:r>
                <a:rPr lang="pt-BR" sz="2000" b="1" dirty="0">
                  <a:solidFill>
                    <a:srgbClr val="54C0D4">
                      <a:lumMod val="50000"/>
                    </a:srgbClr>
                  </a:solidFill>
                </a:rPr>
                <a:t>77% </a:t>
              </a:r>
              <a:r>
                <a:rPr lang="pt-BR" sz="2000" dirty="0" smtClean="0">
                  <a:solidFill>
                    <a:srgbClr val="54C0D4">
                      <a:lumMod val="50000"/>
                    </a:srgbClr>
                  </a:solidFill>
                </a:rPr>
                <a:t/>
              </a:r>
              <a:br>
                <a:rPr lang="pt-BR" sz="2000" dirty="0" smtClean="0">
                  <a:solidFill>
                    <a:srgbClr val="54C0D4">
                      <a:lumMod val="50000"/>
                    </a:srgbClr>
                  </a:solidFill>
                </a:rPr>
              </a:br>
              <a:r>
                <a:rPr lang="pt-BR" sz="1600" dirty="0" smtClean="0">
                  <a:solidFill>
                    <a:srgbClr val="54C0D4">
                      <a:lumMod val="50000"/>
                    </a:srgbClr>
                  </a:solidFill>
                </a:rPr>
                <a:t>do </a:t>
              </a:r>
              <a:r>
                <a:rPr lang="pt-BR" sz="1600" dirty="0">
                  <a:solidFill>
                    <a:srgbClr val="54C0D4">
                      <a:lumMod val="50000"/>
                    </a:srgbClr>
                  </a:solidFill>
                </a:rPr>
                <a:t>território da UE é rural (47% de terrenos agrícolas, 30% de florestas</a:t>
              </a:r>
              <a:r>
                <a:rPr lang="pt-BR" sz="1600" dirty="0" smtClean="0">
                  <a:solidFill>
                    <a:srgbClr val="54C0D4">
                      <a:lumMod val="50000"/>
                    </a:srgbClr>
                  </a:solidFill>
                </a:rPr>
                <a:t>)? </a:t>
              </a:r>
              <a:endParaRPr lang="en-US" sz="1600" dirty="0">
                <a:solidFill>
                  <a:srgbClr val="54C0D4">
                    <a:lumMod val="50000"/>
                  </a:srgb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110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Bent-Up Arrow 5"/>
          <p:cNvSpPr/>
          <p:nvPr/>
        </p:nvSpPr>
        <p:spPr bwMode="gray">
          <a:xfrm rot="5400000">
            <a:off x="993582" y="2388042"/>
            <a:ext cx="2114933" cy="1453649"/>
          </a:xfrm>
          <a:prstGeom prst="bentUpArrow">
            <a:avLst>
              <a:gd name="adj1" fmla="val 16723"/>
              <a:gd name="adj2" fmla="val 25000"/>
              <a:gd name="adj3" fmla="val 2500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4" name="Oval 3"/>
          <p:cNvSpPr/>
          <p:nvPr/>
        </p:nvSpPr>
        <p:spPr bwMode="gray">
          <a:xfrm>
            <a:off x="4150092" y="-885458"/>
            <a:ext cx="5885715" cy="588571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485820" y="807666"/>
            <a:ext cx="5214257" cy="994172"/>
          </a:xfrm>
        </p:spPr>
        <p:txBody>
          <a:bodyPr/>
          <a:lstStyle/>
          <a:p>
            <a:pPr marL="628650" indent="-628650"/>
            <a:r>
              <a:rPr lang="pt-BR" sz="3600" dirty="0"/>
              <a:t>4</a:t>
            </a:r>
            <a:r>
              <a:rPr lang="pt-BR" sz="3600" dirty="0" smtClean="0"/>
              <a:t>.	Lutar </a:t>
            </a:r>
            <a:r>
              <a:rPr lang="pt-BR" sz="3600" dirty="0"/>
              <a:t>contra </a:t>
            </a:r>
            <a:r>
              <a:rPr lang="pt-BR" sz="3600" dirty="0" smtClean="0"/>
              <a:t/>
            </a:r>
            <a:br>
              <a:rPr lang="pt-BR" sz="3600" dirty="0" smtClean="0"/>
            </a:br>
            <a:r>
              <a:rPr lang="pt-BR" sz="3600" dirty="0" smtClean="0"/>
              <a:t>o </a:t>
            </a:r>
            <a:r>
              <a:rPr lang="pt-BR" sz="3600" dirty="0"/>
              <a:t>desperdício alimentar</a:t>
            </a:r>
            <a:endParaRPr lang="fr-BE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355116" y="1883358"/>
            <a:ext cx="3607728" cy="2545755"/>
          </a:xfrm>
        </p:spPr>
        <p:txBody>
          <a:bodyPr/>
          <a:lstStyle/>
          <a:p>
            <a:r>
              <a:rPr lang="pt-BR" dirty="0"/>
              <a:t>O João e a Marta tentam reduzir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 </a:t>
            </a:r>
            <a:r>
              <a:rPr lang="pt-BR" dirty="0"/>
              <a:t>quantidade de produtos alimentares desperdiçados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na </a:t>
            </a:r>
            <a:r>
              <a:rPr lang="pt-BR" dirty="0"/>
              <a:t>exploração deles ao colher, armazenar e transportar os cereais com a máxima eficiência </a:t>
            </a:r>
            <a:r>
              <a:rPr lang="pt-BR" dirty="0" smtClean="0"/>
              <a:t>possível</a:t>
            </a:r>
            <a:r>
              <a:rPr lang="en-IE" dirty="0" smtClean="0"/>
              <a:t>.</a:t>
            </a:r>
          </a:p>
          <a:p>
            <a:r>
              <a:rPr lang="pt-BR" dirty="0"/>
              <a:t>Além disso, fazem a compostagem dos alimentos que deitam foram enquanto consumidores</a:t>
            </a:r>
            <a:r>
              <a:rPr lang="en-IE" dirty="0" smtClean="0"/>
              <a:t>.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27302" y="400358"/>
            <a:ext cx="1800000" cy="1800000"/>
            <a:chOff x="2000251" y="-4763"/>
            <a:chExt cx="5145088" cy="5148263"/>
          </a:xfrm>
          <a:solidFill>
            <a:schemeClr val="accent4"/>
          </a:solidFill>
        </p:grpSpPr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00251" y="-4763"/>
              <a:ext cx="5145088" cy="5148263"/>
            </a:xfrm>
            <a:custGeom>
              <a:avLst/>
              <a:gdLst>
                <a:gd name="T0" fmla="*/ 3167 w 7206"/>
                <a:gd name="T1" fmla="*/ 7183 h 7211"/>
                <a:gd name="T2" fmla="*/ 1299 w 7206"/>
                <a:gd name="T3" fmla="*/ 6376 h 7211"/>
                <a:gd name="T4" fmla="*/ 64 w 7206"/>
                <a:gd name="T5" fmla="*/ 4267 h 7211"/>
                <a:gd name="T6" fmla="*/ 12 w 7206"/>
                <a:gd name="T7" fmla="*/ 3332 h 7211"/>
                <a:gd name="T8" fmla="*/ 954 w 7206"/>
                <a:gd name="T9" fmla="*/ 1162 h 7211"/>
                <a:gd name="T10" fmla="*/ 2894 w 7206"/>
                <a:gd name="T11" fmla="*/ 75 h 7211"/>
                <a:gd name="T12" fmla="*/ 4736 w 7206"/>
                <a:gd name="T13" fmla="*/ 185 h 7211"/>
                <a:gd name="T14" fmla="*/ 6808 w 7206"/>
                <a:gd name="T15" fmla="*/ 1950 h 7211"/>
                <a:gd name="T16" fmla="*/ 7200 w 7206"/>
                <a:gd name="T17" fmla="*/ 3446 h 7211"/>
                <a:gd name="T18" fmla="*/ 6619 w 7206"/>
                <a:gd name="T19" fmla="*/ 5587 h 7211"/>
                <a:gd name="T20" fmla="*/ 5270 w 7206"/>
                <a:gd name="T21" fmla="*/ 6803 h 7211"/>
                <a:gd name="T22" fmla="*/ 3942 w 7206"/>
                <a:gd name="T23" fmla="*/ 7192 h 7211"/>
                <a:gd name="T24" fmla="*/ 2061 w 7206"/>
                <a:gd name="T25" fmla="*/ 2631 h 7211"/>
                <a:gd name="T26" fmla="*/ 2119 w 7206"/>
                <a:gd name="T27" fmla="*/ 3852 h 7211"/>
                <a:gd name="T28" fmla="*/ 2175 w 7206"/>
                <a:gd name="T29" fmla="*/ 4929 h 7211"/>
                <a:gd name="T30" fmla="*/ 2226 w 7206"/>
                <a:gd name="T31" fmla="*/ 5950 h 7211"/>
                <a:gd name="T32" fmla="*/ 2287 w 7206"/>
                <a:gd name="T33" fmla="*/ 6004 h 7211"/>
                <a:gd name="T34" fmla="*/ 2973 w 7206"/>
                <a:gd name="T35" fmla="*/ 6075 h 7211"/>
                <a:gd name="T36" fmla="*/ 3906 w 7206"/>
                <a:gd name="T37" fmla="*/ 6081 h 7211"/>
                <a:gd name="T38" fmla="*/ 4817 w 7206"/>
                <a:gd name="T39" fmla="*/ 6027 h 7211"/>
                <a:gd name="T40" fmla="*/ 4969 w 7206"/>
                <a:gd name="T41" fmla="*/ 5943 h 7211"/>
                <a:gd name="T42" fmla="*/ 4999 w 7206"/>
                <a:gd name="T43" fmla="*/ 5397 h 7211"/>
                <a:gd name="T44" fmla="*/ 5055 w 7206"/>
                <a:gd name="T45" fmla="*/ 4373 h 7211"/>
                <a:gd name="T46" fmla="*/ 5095 w 7206"/>
                <a:gd name="T47" fmla="*/ 3615 h 7211"/>
                <a:gd name="T48" fmla="*/ 5135 w 7206"/>
                <a:gd name="T49" fmla="*/ 2809 h 7211"/>
                <a:gd name="T50" fmla="*/ 5167 w 7206"/>
                <a:gd name="T51" fmla="*/ 2631 h 7211"/>
                <a:gd name="T52" fmla="*/ 5402 w 7206"/>
                <a:gd name="T53" fmla="*/ 2575 h 7211"/>
                <a:gd name="T54" fmla="*/ 5334 w 7206"/>
                <a:gd name="T55" fmla="*/ 2384 h 7211"/>
                <a:gd name="T56" fmla="*/ 5155 w 7206"/>
                <a:gd name="T57" fmla="*/ 2384 h 7211"/>
                <a:gd name="T58" fmla="*/ 2036 w 7206"/>
                <a:gd name="T59" fmla="*/ 1865 h 7211"/>
                <a:gd name="T60" fmla="*/ 2027 w 7206"/>
                <a:gd name="T61" fmla="*/ 2384 h 7211"/>
                <a:gd name="T62" fmla="*/ 1804 w 7206"/>
                <a:gd name="T63" fmla="*/ 2442 h 7211"/>
                <a:gd name="T64" fmla="*/ 1871 w 7206"/>
                <a:gd name="T65" fmla="*/ 2631 h 7211"/>
                <a:gd name="T66" fmla="*/ 2061 w 7206"/>
                <a:gd name="T67" fmla="*/ 2631 h 7211"/>
                <a:gd name="T68" fmla="*/ 5366 w 7206"/>
                <a:gd name="T69" fmla="*/ 1688 h 7211"/>
                <a:gd name="T70" fmla="*/ 5180 w 7206"/>
                <a:gd name="T71" fmla="*/ 1405 h 7211"/>
                <a:gd name="T72" fmla="*/ 5070 w 7206"/>
                <a:gd name="T73" fmla="*/ 1364 h 7211"/>
                <a:gd name="T74" fmla="*/ 4106 w 7206"/>
                <a:gd name="T75" fmla="*/ 1362 h 7211"/>
                <a:gd name="T76" fmla="*/ 4082 w 7206"/>
                <a:gd name="T77" fmla="*/ 1281 h 7211"/>
                <a:gd name="T78" fmla="*/ 3278 w 7206"/>
                <a:gd name="T79" fmla="*/ 1133 h 7211"/>
                <a:gd name="T80" fmla="*/ 3133 w 7206"/>
                <a:gd name="T81" fmla="*/ 1362 h 7211"/>
                <a:gd name="T82" fmla="*/ 2210 w 7206"/>
                <a:gd name="T83" fmla="*/ 1363 h 7211"/>
                <a:gd name="T84" fmla="*/ 2008 w 7206"/>
                <a:gd name="T85" fmla="*/ 1430 h 7211"/>
                <a:gd name="T86" fmla="*/ 1848 w 7206"/>
                <a:gd name="T87" fmla="*/ 1688 h 7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206" h="7211">
                  <a:moveTo>
                    <a:pt x="3637" y="7211"/>
                  </a:moveTo>
                  <a:cubicBezTo>
                    <a:pt x="3480" y="7211"/>
                    <a:pt x="3323" y="7202"/>
                    <a:pt x="3167" y="7183"/>
                  </a:cubicBezTo>
                  <a:cubicBezTo>
                    <a:pt x="2853" y="7145"/>
                    <a:pt x="2550" y="7068"/>
                    <a:pt x="2257" y="6950"/>
                  </a:cubicBezTo>
                  <a:cubicBezTo>
                    <a:pt x="1908" y="6809"/>
                    <a:pt x="1588" y="6618"/>
                    <a:pt x="1299" y="6376"/>
                  </a:cubicBezTo>
                  <a:cubicBezTo>
                    <a:pt x="930" y="6068"/>
                    <a:pt x="634" y="5700"/>
                    <a:pt x="411" y="5274"/>
                  </a:cubicBezTo>
                  <a:cubicBezTo>
                    <a:pt x="245" y="4956"/>
                    <a:pt x="130" y="4620"/>
                    <a:pt x="64" y="4267"/>
                  </a:cubicBezTo>
                  <a:cubicBezTo>
                    <a:pt x="33" y="4098"/>
                    <a:pt x="13" y="3927"/>
                    <a:pt x="6" y="3755"/>
                  </a:cubicBezTo>
                  <a:cubicBezTo>
                    <a:pt x="0" y="3614"/>
                    <a:pt x="1" y="3473"/>
                    <a:pt x="12" y="3332"/>
                  </a:cubicBezTo>
                  <a:cubicBezTo>
                    <a:pt x="39" y="2978"/>
                    <a:pt x="116" y="2634"/>
                    <a:pt x="244" y="2303"/>
                  </a:cubicBezTo>
                  <a:cubicBezTo>
                    <a:pt x="410" y="1878"/>
                    <a:pt x="646" y="1497"/>
                    <a:pt x="954" y="1162"/>
                  </a:cubicBezTo>
                  <a:cubicBezTo>
                    <a:pt x="1256" y="833"/>
                    <a:pt x="1606" y="570"/>
                    <a:pt x="2006" y="373"/>
                  </a:cubicBezTo>
                  <a:cubicBezTo>
                    <a:pt x="2289" y="234"/>
                    <a:pt x="2585" y="135"/>
                    <a:pt x="2894" y="75"/>
                  </a:cubicBezTo>
                  <a:cubicBezTo>
                    <a:pt x="3167" y="22"/>
                    <a:pt x="3442" y="0"/>
                    <a:pt x="3719" y="9"/>
                  </a:cubicBezTo>
                  <a:cubicBezTo>
                    <a:pt x="4066" y="19"/>
                    <a:pt x="4405" y="77"/>
                    <a:pt x="4736" y="185"/>
                  </a:cubicBezTo>
                  <a:cubicBezTo>
                    <a:pt x="5191" y="333"/>
                    <a:pt x="5602" y="563"/>
                    <a:pt x="5964" y="876"/>
                  </a:cubicBezTo>
                  <a:cubicBezTo>
                    <a:pt x="6316" y="1179"/>
                    <a:pt x="6597" y="1538"/>
                    <a:pt x="6808" y="1950"/>
                  </a:cubicBezTo>
                  <a:cubicBezTo>
                    <a:pt x="6955" y="2236"/>
                    <a:pt x="7060" y="2536"/>
                    <a:pt x="7126" y="2850"/>
                  </a:cubicBezTo>
                  <a:cubicBezTo>
                    <a:pt x="7167" y="3047"/>
                    <a:pt x="7192" y="3245"/>
                    <a:pt x="7200" y="3446"/>
                  </a:cubicBezTo>
                  <a:cubicBezTo>
                    <a:pt x="7206" y="3606"/>
                    <a:pt x="7204" y="3767"/>
                    <a:pt x="7190" y="3927"/>
                  </a:cubicBezTo>
                  <a:cubicBezTo>
                    <a:pt x="7137" y="4527"/>
                    <a:pt x="6950" y="5082"/>
                    <a:pt x="6619" y="5587"/>
                  </a:cubicBezTo>
                  <a:cubicBezTo>
                    <a:pt x="6496" y="5775"/>
                    <a:pt x="6356" y="5949"/>
                    <a:pt x="6200" y="6110"/>
                  </a:cubicBezTo>
                  <a:cubicBezTo>
                    <a:pt x="5928" y="6392"/>
                    <a:pt x="5617" y="6622"/>
                    <a:pt x="5270" y="6803"/>
                  </a:cubicBezTo>
                  <a:cubicBezTo>
                    <a:pt x="4998" y="6944"/>
                    <a:pt x="4712" y="7049"/>
                    <a:pt x="4413" y="7117"/>
                  </a:cubicBezTo>
                  <a:cubicBezTo>
                    <a:pt x="4258" y="7153"/>
                    <a:pt x="4101" y="7179"/>
                    <a:pt x="3942" y="7192"/>
                  </a:cubicBezTo>
                  <a:cubicBezTo>
                    <a:pt x="3841" y="7200"/>
                    <a:pt x="3739" y="7205"/>
                    <a:pt x="3637" y="7211"/>
                  </a:cubicBezTo>
                  <a:close/>
                  <a:moveTo>
                    <a:pt x="2061" y="2631"/>
                  </a:moveTo>
                  <a:cubicBezTo>
                    <a:pt x="2070" y="2824"/>
                    <a:pt x="2078" y="3012"/>
                    <a:pt x="2087" y="3201"/>
                  </a:cubicBezTo>
                  <a:cubicBezTo>
                    <a:pt x="2098" y="3418"/>
                    <a:pt x="2109" y="3635"/>
                    <a:pt x="2119" y="3852"/>
                  </a:cubicBezTo>
                  <a:cubicBezTo>
                    <a:pt x="2130" y="4062"/>
                    <a:pt x="2141" y="4272"/>
                    <a:pt x="2151" y="4482"/>
                  </a:cubicBezTo>
                  <a:cubicBezTo>
                    <a:pt x="2159" y="4631"/>
                    <a:pt x="2167" y="4780"/>
                    <a:pt x="2175" y="4929"/>
                  </a:cubicBezTo>
                  <a:cubicBezTo>
                    <a:pt x="2182" y="5077"/>
                    <a:pt x="2190" y="5226"/>
                    <a:pt x="2197" y="5374"/>
                  </a:cubicBezTo>
                  <a:cubicBezTo>
                    <a:pt x="2207" y="5566"/>
                    <a:pt x="2217" y="5758"/>
                    <a:pt x="2226" y="5950"/>
                  </a:cubicBezTo>
                  <a:cubicBezTo>
                    <a:pt x="2227" y="5966"/>
                    <a:pt x="2233" y="5978"/>
                    <a:pt x="2246" y="5985"/>
                  </a:cubicBezTo>
                  <a:cubicBezTo>
                    <a:pt x="2259" y="5992"/>
                    <a:pt x="2273" y="6000"/>
                    <a:pt x="2287" y="6004"/>
                  </a:cubicBezTo>
                  <a:cubicBezTo>
                    <a:pt x="2335" y="6015"/>
                    <a:pt x="2382" y="6028"/>
                    <a:pt x="2429" y="6035"/>
                  </a:cubicBezTo>
                  <a:cubicBezTo>
                    <a:pt x="2610" y="6061"/>
                    <a:pt x="2791" y="6069"/>
                    <a:pt x="2973" y="6075"/>
                  </a:cubicBezTo>
                  <a:cubicBezTo>
                    <a:pt x="3099" y="6079"/>
                    <a:pt x="3225" y="6082"/>
                    <a:pt x="3351" y="6083"/>
                  </a:cubicBezTo>
                  <a:cubicBezTo>
                    <a:pt x="3536" y="6084"/>
                    <a:pt x="3721" y="6084"/>
                    <a:pt x="3906" y="6081"/>
                  </a:cubicBezTo>
                  <a:cubicBezTo>
                    <a:pt x="4075" y="6079"/>
                    <a:pt x="4243" y="6074"/>
                    <a:pt x="4412" y="6067"/>
                  </a:cubicBezTo>
                  <a:cubicBezTo>
                    <a:pt x="4547" y="6062"/>
                    <a:pt x="4683" y="6052"/>
                    <a:pt x="4817" y="6027"/>
                  </a:cubicBezTo>
                  <a:cubicBezTo>
                    <a:pt x="4858" y="6019"/>
                    <a:pt x="4898" y="6004"/>
                    <a:pt x="4938" y="5990"/>
                  </a:cubicBezTo>
                  <a:cubicBezTo>
                    <a:pt x="4958" y="5983"/>
                    <a:pt x="4969" y="5967"/>
                    <a:pt x="4969" y="5943"/>
                  </a:cubicBezTo>
                  <a:cubicBezTo>
                    <a:pt x="4969" y="5922"/>
                    <a:pt x="4971" y="5901"/>
                    <a:pt x="4972" y="5879"/>
                  </a:cubicBezTo>
                  <a:cubicBezTo>
                    <a:pt x="4981" y="5718"/>
                    <a:pt x="4990" y="5558"/>
                    <a:pt x="4999" y="5397"/>
                  </a:cubicBezTo>
                  <a:cubicBezTo>
                    <a:pt x="5007" y="5240"/>
                    <a:pt x="5015" y="5083"/>
                    <a:pt x="5024" y="4926"/>
                  </a:cubicBezTo>
                  <a:cubicBezTo>
                    <a:pt x="5034" y="4742"/>
                    <a:pt x="5044" y="4558"/>
                    <a:pt x="5055" y="4373"/>
                  </a:cubicBezTo>
                  <a:cubicBezTo>
                    <a:pt x="5061" y="4258"/>
                    <a:pt x="5067" y="4143"/>
                    <a:pt x="5073" y="4028"/>
                  </a:cubicBezTo>
                  <a:cubicBezTo>
                    <a:pt x="5080" y="3891"/>
                    <a:pt x="5088" y="3753"/>
                    <a:pt x="5095" y="3615"/>
                  </a:cubicBezTo>
                  <a:cubicBezTo>
                    <a:pt x="5101" y="3500"/>
                    <a:pt x="5107" y="3385"/>
                    <a:pt x="5112" y="3270"/>
                  </a:cubicBezTo>
                  <a:cubicBezTo>
                    <a:pt x="5120" y="3117"/>
                    <a:pt x="5128" y="2963"/>
                    <a:pt x="5135" y="2809"/>
                  </a:cubicBezTo>
                  <a:cubicBezTo>
                    <a:pt x="5138" y="2750"/>
                    <a:pt x="5141" y="2691"/>
                    <a:pt x="5144" y="2631"/>
                  </a:cubicBezTo>
                  <a:cubicBezTo>
                    <a:pt x="5153" y="2631"/>
                    <a:pt x="5160" y="2631"/>
                    <a:pt x="5167" y="2631"/>
                  </a:cubicBezTo>
                  <a:cubicBezTo>
                    <a:pt x="5222" y="2631"/>
                    <a:pt x="5278" y="2631"/>
                    <a:pt x="5333" y="2631"/>
                  </a:cubicBezTo>
                  <a:cubicBezTo>
                    <a:pt x="5377" y="2631"/>
                    <a:pt x="5400" y="2614"/>
                    <a:pt x="5402" y="2575"/>
                  </a:cubicBezTo>
                  <a:cubicBezTo>
                    <a:pt x="5404" y="2531"/>
                    <a:pt x="5404" y="2487"/>
                    <a:pt x="5402" y="2443"/>
                  </a:cubicBezTo>
                  <a:cubicBezTo>
                    <a:pt x="5399" y="2402"/>
                    <a:pt x="5377" y="2385"/>
                    <a:pt x="5334" y="2384"/>
                  </a:cubicBezTo>
                  <a:cubicBezTo>
                    <a:pt x="5286" y="2384"/>
                    <a:pt x="5239" y="2384"/>
                    <a:pt x="5192" y="2384"/>
                  </a:cubicBezTo>
                  <a:cubicBezTo>
                    <a:pt x="5180" y="2384"/>
                    <a:pt x="5168" y="2384"/>
                    <a:pt x="5155" y="2384"/>
                  </a:cubicBezTo>
                  <a:cubicBezTo>
                    <a:pt x="5160" y="2210"/>
                    <a:pt x="5165" y="2038"/>
                    <a:pt x="5170" y="1865"/>
                  </a:cubicBezTo>
                  <a:cubicBezTo>
                    <a:pt x="4124" y="1865"/>
                    <a:pt x="3081" y="1865"/>
                    <a:pt x="2036" y="1865"/>
                  </a:cubicBezTo>
                  <a:cubicBezTo>
                    <a:pt x="2041" y="2039"/>
                    <a:pt x="2046" y="2211"/>
                    <a:pt x="2050" y="2384"/>
                  </a:cubicBezTo>
                  <a:cubicBezTo>
                    <a:pt x="2041" y="2384"/>
                    <a:pt x="2034" y="2384"/>
                    <a:pt x="2027" y="2384"/>
                  </a:cubicBezTo>
                  <a:cubicBezTo>
                    <a:pt x="1975" y="2384"/>
                    <a:pt x="1924" y="2384"/>
                    <a:pt x="1873" y="2384"/>
                  </a:cubicBezTo>
                  <a:cubicBezTo>
                    <a:pt x="1829" y="2385"/>
                    <a:pt x="1806" y="2402"/>
                    <a:pt x="1804" y="2442"/>
                  </a:cubicBezTo>
                  <a:cubicBezTo>
                    <a:pt x="1802" y="2485"/>
                    <a:pt x="1802" y="2528"/>
                    <a:pt x="1804" y="2570"/>
                  </a:cubicBezTo>
                  <a:cubicBezTo>
                    <a:pt x="1806" y="2612"/>
                    <a:pt x="1828" y="2630"/>
                    <a:pt x="1871" y="2631"/>
                  </a:cubicBezTo>
                  <a:cubicBezTo>
                    <a:pt x="1901" y="2631"/>
                    <a:pt x="1932" y="2631"/>
                    <a:pt x="1963" y="2631"/>
                  </a:cubicBezTo>
                  <a:cubicBezTo>
                    <a:pt x="1995" y="2631"/>
                    <a:pt x="2028" y="2631"/>
                    <a:pt x="2061" y="2631"/>
                  </a:cubicBezTo>
                  <a:close/>
                  <a:moveTo>
                    <a:pt x="1848" y="1688"/>
                  </a:moveTo>
                  <a:cubicBezTo>
                    <a:pt x="3022" y="1688"/>
                    <a:pt x="4193" y="1688"/>
                    <a:pt x="5366" y="1688"/>
                  </a:cubicBezTo>
                  <a:cubicBezTo>
                    <a:pt x="5361" y="1679"/>
                    <a:pt x="5357" y="1673"/>
                    <a:pt x="5353" y="1667"/>
                  </a:cubicBezTo>
                  <a:cubicBezTo>
                    <a:pt x="5295" y="1580"/>
                    <a:pt x="5237" y="1493"/>
                    <a:pt x="5180" y="1405"/>
                  </a:cubicBezTo>
                  <a:cubicBezTo>
                    <a:pt x="5166" y="1383"/>
                    <a:pt x="5146" y="1372"/>
                    <a:pt x="5122" y="1368"/>
                  </a:cubicBezTo>
                  <a:cubicBezTo>
                    <a:pt x="5105" y="1366"/>
                    <a:pt x="5088" y="1364"/>
                    <a:pt x="5070" y="1364"/>
                  </a:cubicBezTo>
                  <a:cubicBezTo>
                    <a:pt x="5006" y="1363"/>
                    <a:pt x="4941" y="1363"/>
                    <a:pt x="4876" y="1363"/>
                  </a:cubicBezTo>
                  <a:cubicBezTo>
                    <a:pt x="4620" y="1363"/>
                    <a:pt x="4363" y="1362"/>
                    <a:pt x="4106" y="1362"/>
                  </a:cubicBezTo>
                  <a:cubicBezTo>
                    <a:pt x="4099" y="1362"/>
                    <a:pt x="4092" y="1361"/>
                    <a:pt x="4082" y="1361"/>
                  </a:cubicBezTo>
                  <a:cubicBezTo>
                    <a:pt x="4082" y="1333"/>
                    <a:pt x="4082" y="1307"/>
                    <a:pt x="4082" y="1281"/>
                  </a:cubicBezTo>
                  <a:cubicBezTo>
                    <a:pt x="4082" y="1199"/>
                    <a:pt x="4018" y="1133"/>
                    <a:pt x="3936" y="1133"/>
                  </a:cubicBezTo>
                  <a:cubicBezTo>
                    <a:pt x="3717" y="1132"/>
                    <a:pt x="3498" y="1132"/>
                    <a:pt x="3278" y="1133"/>
                  </a:cubicBezTo>
                  <a:cubicBezTo>
                    <a:pt x="3205" y="1133"/>
                    <a:pt x="3143" y="1187"/>
                    <a:pt x="3134" y="1259"/>
                  </a:cubicBezTo>
                  <a:cubicBezTo>
                    <a:pt x="3130" y="1292"/>
                    <a:pt x="3133" y="1326"/>
                    <a:pt x="3133" y="1362"/>
                  </a:cubicBezTo>
                  <a:cubicBezTo>
                    <a:pt x="3121" y="1362"/>
                    <a:pt x="3112" y="1362"/>
                    <a:pt x="3104" y="1362"/>
                  </a:cubicBezTo>
                  <a:cubicBezTo>
                    <a:pt x="2806" y="1362"/>
                    <a:pt x="2508" y="1363"/>
                    <a:pt x="2210" y="1363"/>
                  </a:cubicBezTo>
                  <a:cubicBezTo>
                    <a:pt x="2182" y="1363"/>
                    <a:pt x="2154" y="1363"/>
                    <a:pt x="2126" y="1364"/>
                  </a:cubicBezTo>
                  <a:cubicBezTo>
                    <a:pt x="2076" y="1367"/>
                    <a:pt x="2033" y="1381"/>
                    <a:pt x="2008" y="1430"/>
                  </a:cubicBezTo>
                  <a:cubicBezTo>
                    <a:pt x="2001" y="1445"/>
                    <a:pt x="1989" y="1458"/>
                    <a:pt x="1980" y="1473"/>
                  </a:cubicBezTo>
                  <a:cubicBezTo>
                    <a:pt x="1936" y="1544"/>
                    <a:pt x="1893" y="1615"/>
                    <a:pt x="1848" y="168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4089401" y="1633538"/>
              <a:ext cx="184150" cy="2363788"/>
            </a:xfrm>
            <a:custGeom>
              <a:avLst/>
              <a:gdLst>
                <a:gd name="T0" fmla="*/ 42 w 260"/>
                <a:gd name="T1" fmla="*/ 1643 h 3312"/>
                <a:gd name="T2" fmla="*/ 26 w 260"/>
                <a:gd name="T3" fmla="*/ 1073 h 3312"/>
                <a:gd name="T4" fmla="*/ 13 w 260"/>
                <a:gd name="T5" fmla="*/ 578 h 3312"/>
                <a:gd name="T6" fmla="*/ 1 w 260"/>
                <a:gd name="T7" fmla="*/ 159 h 3312"/>
                <a:gd name="T8" fmla="*/ 2 w 260"/>
                <a:gd name="T9" fmla="*/ 73 h 3312"/>
                <a:gd name="T10" fmla="*/ 73 w 260"/>
                <a:gd name="T11" fmla="*/ 1 h 3312"/>
                <a:gd name="T12" fmla="*/ 121 w 260"/>
                <a:gd name="T13" fmla="*/ 3 h 3312"/>
                <a:gd name="T14" fmla="*/ 174 w 260"/>
                <a:gd name="T15" fmla="*/ 74 h 3312"/>
                <a:gd name="T16" fmla="*/ 183 w 260"/>
                <a:gd name="T17" fmla="*/ 339 h 3312"/>
                <a:gd name="T18" fmla="*/ 197 w 260"/>
                <a:gd name="T19" fmla="*/ 837 h 3312"/>
                <a:gd name="T20" fmla="*/ 207 w 260"/>
                <a:gd name="T21" fmla="*/ 1204 h 3312"/>
                <a:gd name="T22" fmla="*/ 221 w 260"/>
                <a:gd name="T23" fmla="*/ 1704 h 3312"/>
                <a:gd name="T24" fmla="*/ 231 w 260"/>
                <a:gd name="T25" fmla="*/ 2079 h 3312"/>
                <a:gd name="T26" fmla="*/ 245 w 260"/>
                <a:gd name="T27" fmla="*/ 2582 h 3312"/>
                <a:gd name="T28" fmla="*/ 251 w 260"/>
                <a:gd name="T29" fmla="*/ 2808 h 3312"/>
                <a:gd name="T30" fmla="*/ 260 w 260"/>
                <a:gd name="T31" fmla="*/ 3186 h 3312"/>
                <a:gd name="T32" fmla="*/ 249 w 260"/>
                <a:gd name="T33" fmla="*/ 3262 h 3312"/>
                <a:gd name="T34" fmla="*/ 194 w 260"/>
                <a:gd name="T35" fmla="*/ 3309 h 3312"/>
                <a:gd name="T36" fmla="*/ 114 w 260"/>
                <a:gd name="T37" fmla="*/ 3281 h 3312"/>
                <a:gd name="T38" fmla="*/ 87 w 260"/>
                <a:gd name="T39" fmla="*/ 3192 h 3312"/>
                <a:gd name="T40" fmla="*/ 69 w 260"/>
                <a:gd name="T41" fmla="*/ 2603 h 3312"/>
                <a:gd name="T42" fmla="*/ 57 w 260"/>
                <a:gd name="T43" fmla="*/ 2162 h 3312"/>
                <a:gd name="T44" fmla="*/ 42 w 260"/>
                <a:gd name="T45" fmla="*/ 1643 h 3312"/>
                <a:gd name="T46" fmla="*/ 42 w 260"/>
                <a:gd name="T47" fmla="*/ 1643 h 3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60" h="3312">
                  <a:moveTo>
                    <a:pt x="42" y="1643"/>
                  </a:moveTo>
                  <a:cubicBezTo>
                    <a:pt x="37" y="1453"/>
                    <a:pt x="32" y="1263"/>
                    <a:pt x="26" y="1073"/>
                  </a:cubicBezTo>
                  <a:cubicBezTo>
                    <a:pt x="22" y="908"/>
                    <a:pt x="18" y="743"/>
                    <a:pt x="13" y="578"/>
                  </a:cubicBezTo>
                  <a:cubicBezTo>
                    <a:pt x="10" y="438"/>
                    <a:pt x="5" y="298"/>
                    <a:pt x="1" y="159"/>
                  </a:cubicBezTo>
                  <a:cubicBezTo>
                    <a:pt x="1" y="130"/>
                    <a:pt x="0" y="101"/>
                    <a:pt x="2" y="73"/>
                  </a:cubicBezTo>
                  <a:cubicBezTo>
                    <a:pt x="6" y="29"/>
                    <a:pt x="30" y="5"/>
                    <a:pt x="73" y="1"/>
                  </a:cubicBezTo>
                  <a:cubicBezTo>
                    <a:pt x="89" y="0"/>
                    <a:pt x="106" y="0"/>
                    <a:pt x="121" y="3"/>
                  </a:cubicBezTo>
                  <a:cubicBezTo>
                    <a:pt x="152" y="9"/>
                    <a:pt x="173" y="36"/>
                    <a:pt x="174" y="74"/>
                  </a:cubicBezTo>
                  <a:cubicBezTo>
                    <a:pt x="178" y="162"/>
                    <a:pt x="180" y="251"/>
                    <a:pt x="183" y="339"/>
                  </a:cubicBezTo>
                  <a:cubicBezTo>
                    <a:pt x="188" y="505"/>
                    <a:pt x="193" y="671"/>
                    <a:pt x="197" y="837"/>
                  </a:cubicBezTo>
                  <a:cubicBezTo>
                    <a:pt x="201" y="959"/>
                    <a:pt x="203" y="1082"/>
                    <a:pt x="207" y="1204"/>
                  </a:cubicBezTo>
                  <a:cubicBezTo>
                    <a:pt x="211" y="1371"/>
                    <a:pt x="217" y="1537"/>
                    <a:pt x="221" y="1704"/>
                  </a:cubicBezTo>
                  <a:cubicBezTo>
                    <a:pt x="225" y="1829"/>
                    <a:pt x="227" y="1954"/>
                    <a:pt x="231" y="2079"/>
                  </a:cubicBezTo>
                  <a:cubicBezTo>
                    <a:pt x="235" y="2247"/>
                    <a:pt x="241" y="2415"/>
                    <a:pt x="245" y="2582"/>
                  </a:cubicBezTo>
                  <a:cubicBezTo>
                    <a:pt x="247" y="2657"/>
                    <a:pt x="249" y="2733"/>
                    <a:pt x="251" y="2808"/>
                  </a:cubicBezTo>
                  <a:cubicBezTo>
                    <a:pt x="254" y="2934"/>
                    <a:pt x="258" y="3060"/>
                    <a:pt x="260" y="3186"/>
                  </a:cubicBezTo>
                  <a:cubicBezTo>
                    <a:pt x="260" y="3211"/>
                    <a:pt x="255" y="3237"/>
                    <a:pt x="249" y="3262"/>
                  </a:cubicBezTo>
                  <a:cubicBezTo>
                    <a:pt x="243" y="3291"/>
                    <a:pt x="223" y="3306"/>
                    <a:pt x="194" y="3309"/>
                  </a:cubicBezTo>
                  <a:cubicBezTo>
                    <a:pt x="163" y="3312"/>
                    <a:pt x="134" y="3311"/>
                    <a:pt x="114" y="3281"/>
                  </a:cubicBezTo>
                  <a:cubicBezTo>
                    <a:pt x="97" y="3254"/>
                    <a:pt x="88" y="3224"/>
                    <a:pt x="87" y="3192"/>
                  </a:cubicBezTo>
                  <a:cubicBezTo>
                    <a:pt x="81" y="2996"/>
                    <a:pt x="75" y="2800"/>
                    <a:pt x="69" y="2603"/>
                  </a:cubicBezTo>
                  <a:cubicBezTo>
                    <a:pt x="65" y="2456"/>
                    <a:pt x="62" y="2309"/>
                    <a:pt x="57" y="2162"/>
                  </a:cubicBezTo>
                  <a:cubicBezTo>
                    <a:pt x="52" y="1989"/>
                    <a:pt x="47" y="1816"/>
                    <a:pt x="42" y="1643"/>
                  </a:cubicBezTo>
                  <a:cubicBezTo>
                    <a:pt x="42" y="1643"/>
                    <a:pt x="42" y="1643"/>
                    <a:pt x="42" y="16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4870451" y="1628775"/>
              <a:ext cx="187325" cy="2374900"/>
            </a:xfrm>
            <a:custGeom>
              <a:avLst/>
              <a:gdLst>
                <a:gd name="T0" fmla="*/ 0 w 263"/>
                <a:gd name="T1" fmla="*/ 3177 h 3329"/>
                <a:gd name="T2" fmla="*/ 16 w 263"/>
                <a:gd name="T3" fmla="*/ 2614 h 3329"/>
                <a:gd name="T4" fmla="*/ 26 w 263"/>
                <a:gd name="T5" fmla="*/ 2236 h 3329"/>
                <a:gd name="T6" fmla="*/ 42 w 263"/>
                <a:gd name="T7" fmla="*/ 1657 h 3329"/>
                <a:gd name="T8" fmla="*/ 54 w 263"/>
                <a:gd name="T9" fmla="*/ 1228 h 3329"/>
                <a:gd name="T10" fmla="*/ 70 w 263"/>
                <a:gd name="T11" fmla="*/ 647 h 3329"/>
                <a:gd name="T12" fmla="*/ 82 w 263"/>
                <a:gd name="T13" fmla="*/ 210 h 3329"/>
                <a:gd name="T14" fmla="*/ 88 w 263"/>
                <a:gd name="T15" fmla="*/ 82 h 3329"/>
                <a:gd name="T16" fmla="*/ 135 w 263"/>
                <a:gd name="T17" fmla="*/ 13 h 3329"/>
                <a:gd name="T18" fmla="*/ 237 w 263"/>
                <a:gd name="T19" fmla="*/ 25 h 3329"/>
                <a:gd name="T20" fmla="*/ 262 w 263"/>
                <a:gd name="T21" fmla="*/ 100 h 3329"/>
                <a:gd name="T22" fmla="*/ 254 w 263"/>
                <a:gd name="T23" fmla="*/ 390 h 3329"/>
                <a:gd name="T24" fmla="*/ 237 w 263"/>
                <a:gd name="T25" fmla="*/ 992 h 3329"/>
                <a:gd name="T26" fmla="*/ 227 w 263"/>
                <a:gd name="T27" fmla="*/ 1358 h 3329"/>
                <a:gd name="T28" fmla="*/ 213 w 263"/>
                <a:gd name="T29" fmla="*/ 1853 h 3329"/>
                <a:gd name="T30" fmla="*/ 203 w 263"/>
                <a:gd name="T31" fmla="*/ 2218 h 3329"/>
                <a:gd name="T32" fmla="*/ 189 w 263"/>
                <a:gd name="T33" fmla="*/ 2702 h 3329"/>
                <a:gd name="T34" fmla="*/ 179 w 263"/>
                <a:gd name="T35" fmla="*/ 3059 h 3329"/>
                <a:gd name="T36" fmla="*/ 167 w 263"/>
                <a:gd name="T37" fmla="*/ 3246 h 3329"/>
                <a:gd name="T38" fmla="*/ 59 w 263"/>
                <a:gd name="T39" fmla="*/ 3312 h 3329"/>
                <a:gd name="T40" fmla="*/ 5 w 263"/>
                <a:gd name="T41" fmla="*/ 3234 h 3329"/>
                <a:gd name="T42" fmla="*/ 0 w 263"/>
                <a:gd name="T43" fmla="*/ 3177 h 33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63" h="3329">
                  <a:moveTo>
                    <a:pt x="0" y="3177"/>
                  </a:moveTo>
                  <a:cubicBezTo>
                    <a:pt x="6" y="2984"/>
                    <a:pt x="11" y="2799"/>
                    <a:pt x="16" y="2614"/>
                  </a:cubicBezTo>
                  <a:cubicBezTo>
                    <a:pt x="19" y="2488"/>
                    <a:pt x="22" y="2362"/>
                    <a:pt x="26" y="2236"/>
                  </a:cubicBezTo>
                  <a:cubicBezTo>
                    <a:pt x="31" y="2043"/>
                    <a:pt x="36" y="1850"/>
                    <a:pt x="42" y="1657"/>
                  </a:cubicBezTo>
                  <a:cubicBezTo>
                    <a:pt x="46" y="1514"/>
                    <a:pt x="50" y="1371"/>
                    <a:pt x="54" y="1228"/>
                  </a:cubicBezTo>
                  <a:cubicBezTo>
                    <a:pt x="59" y="1034"/>
                    <a:pt x="64" y="841"/>
                    <a:pt x="70" y="647"/>
                  </a:cubicBezTo>
                  <a:cubicBezTo>
                    <a:pt x="74" y="501"/>
                    <a:pt x="78" y="355"/>
                    <a:pt x="82" y="210"/>
                  </a:cubicBezTo>
                  <a:cubicBezTo>
                    <a:pt x="83" y="167"/>
                    <a:pt x="85" y="124"/>
                    <a:pt x="88" y="82"/>
                  </a:cubicBezTo>
                  <a:cubicBezTo>
                    <a:pt x="91" y="52"/>
                    <a:pt x="103" y="24"/>
                    <a:pt x="135" y="13"/>
                  </a:cubicBezTo>
                  <a:cubicBezTo>
                    <a:pt x="170" y="2"/>
                    <a:pt x="206" y="0"/>
                    <a:pt x="237" y="25"/>
                  </a:cubicBezTo>
                  <a:cubicBezTo>
                    <a:pt x="261" y="44"/>
                    <a:pt x="263" y="72"/>
                    <a:pt x="262" y="100"/>
                  </a:cubicBezTo>
                  <a:cubicBezTo>
                    <a:pt x="260" y="197"/>
                    <a:pt x="257" y="293"/>
                    <a:pt x="254" y="390"/>
                  </a:cubicBezTo>
                  <a:cubicBezTo>
                    <a:pt x="248" y="590"/>
                    <a:pt x="242" y="791"/>
                    <a:pt x="237" y="992"/>
                  </a:cubicBezTo>
                  <a:cubicBezTo>
                    <a:pt x="233" y="1114"/>
                    <a:pt x="231" y="1236"/>
                    <a:pt x="227" y="1358"/>
                  </a:cubicBezTo>
                  <a:cubicBezTo>
                    <a:pt x="223" y="1523"/>
                    <a:pt x="217" y="1688"/>
                    <a:pt x="213" y="1853"/>
                  </a:cubicBezTo>
                  <a:cubicBezTo>
                    <a:pt x="209" y="1975"/>
                    <a:pt x="207" y="2097"/>
                    <a:pt x="203" y="2218"/>
                  </a:cubicBezTo>
                  <a:cubicBezTo>
                    <a:pt x="199" y="2379"/>
                    <a:pt x="193" y="2540"/>
                    <a:pt x="189" y="2702"/>
                  </a:cubicBezTo>
                  <a:cubicBezTo>
                    <a:pt x="185" y="2821"/>
                    <a:pt x="183" y="2940"/>
                    <a:pt x="179" y="3059"/>
                  </a:cubicBezTo>
                  <a:cubicBezTo>
                    <a:pt x="177" y="3121"/>
                    <a:pt x="175" y="3184"/>
                    <a:pt x="167" y="3246"/>
                  </a:cubicBezTo>
                  <a:cubicBezTo>
                    <a:pt x="159" y="3304"/>
                    <a:pt x="131" y="3329"/>
                    <a:pt x="59" y="3312"/>
                  </a:cubicBezTo>
                  <a:cubicBezTo>
                    <a:pt x="21" y="3303"/>
                    <a:pt x="12" y="3267"/>
                    <a:pt x="5" y="3234"/>
                  </a:cubicBezTo>
                  <a:cubicBezTo>
                    <a:pt x="0" y="3213"/>
                    <a:pt x="1" y="3191"/>
                    <a:pt x="0" y="31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5230813" y="1633538"/>
              <a:ext cx="247650" cy="2368550"/>
            </a:xfrm>
            <a:custGeom>
              <a:avLst/>
              <a:gdLst>
                <a:gd name="T0" fmla="*/ 4 w 347"/>
                <a:gd name="T1" fmla="*/ 3107 h 3319"/>
                <a:gd name="T2" fmla="*/ 29 w 347"/>
                <a:gd name="T3" fmla="*/ 2650 h 3319"/>
                <a:gd name="T4" fmla="*/ 53 w 347"/>
                <a:gd name="T5" fmla="*/ 2221 h 3319"/>
                <a:gd name="T6" fmla="*/ 77 w 347"/>
                <a:gd name="T7" fmla="*/ 1790 h 3319"/>
                <a:gd name="T8" fmla="*/ 101 w 347"/>
                <a:gd name="T9" fmla="*/ 1357 h 3319"/>
                <a:gd name="T10" fmla="*/ 123 w 347"/>
                <a:gd name="T11" fmla="*/ 951 h 3319"/>
                <a:gd name="T12" fmla="*/ 150 w 347"/>
                <a:gd name="T13" fmla="*/ 480 h 3319"/>
                <a:gd name="T14" fmla="*/ 169 w 347"/>
                <a:gd name="T15" fmla="*/ 129 h 3319"/>
                <a:gd name="T16" fmla="*/ 179 w 347"/>
                <a:gd name="T17" fmla="*/ 56 h 3319"/>
                <a:gd name="T18" fmla="*/ 244 w 347"/>
                <a:gd name="T19" fmla="*/ 1 h 3319"/>
                <a:gd name="T20" fmla="*/ 291 w 347"/>
                <a:gd name="T21" fmla="*/ 3 h 3319"/>
                <a:gd name="T22" fmla="*/ 347 w 347"/>
                <a:gd name="T23" fmla="*/ 69 h 3319"/>
                <a:gd name="T24" fmla="*/ 343 w 347"/>
                <a:gd name="T25" fmla="*/ 193 h 3319"/>
                <a:gd name="T26" fmla="*/ 317 w 347"/>
                <a:gd name="T27" fmla="*/ 650 h 3319"/>
                <a:gd name="T28" fmla="*/ 293 w 347"/>
                <a:gd name="T29" fmla="*/ 1082 h 3319"/>
                <a:gd name="T30" fmla="*/ 269 w 347"/>
                <a:gd name="T31" fmla="*/ 1513 h 3319"/>
                <a:gd name="T32" fmla="*/ 245 w 347"/>
                <a:gd name="T33" fmla="*/ 1944 h 3319"/>
                <a:gd name="T34" fmla="*/ 221 w 347"/>
                <a:gd name="T35" fmla="*/ 2371 h 3319"/>
                <a:gd name="T36" fmla="*/ 203 w 347"/>
                <a:gd name="T37" fmla="*/ 2700 h 3319"/>
                <a:gd name="T38" fmla="*/ 180 w 347"/>
                <a:gd name="T39" fmla="*/ 3093 h 3319"/>
                <a:gd name="T40" fmla="*/ 168 w 347"/>
                <a:gd name="T41" fmla="*/ 3232 h 3319"/>
                <a:gd name="T42" fmla="*/ 163 w 347"/>
                <a:gd name="T43" fmla="*/ 3247 h 3319"/>
                <a:gd name="T44" fmla="*/ 59 w 347"/>
                <a:gd name="T45" fmla="*/ 3303 h 3319"/>
                <a:gd name="T46" fmla="*/ 4 w 347"/>
                <a:gd name="T47" fmla="*/ 3220 h 3319"/>
                <a:gd name="T48" fmla="*/ 2 w 347"/>
                <a:gd name="T49" fmla="*/ 3163 h 3319"/>
                <a:gd name="T50" fmla="*/ 2 w 347"/>
                <a:gd name="T51" fmla="*/ 3107 h 3319"/>
                <a:gd name="T52" fmla="*/ 4 w 347"/>
                <a:gd name="T53" fmla="*/ 3107 h 3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47" h="3319">
                  <a:moveTo>
                    <a:pt x="4" y="3107"/>
                  </a:moveTo>
                  <a:cubicBezTo>
                    <a:pt x="12" y="2954"/>
                    <a:pt x="20" y="2802"/>
                    <a:pt x="29" y="2650"/>
                  </a:cubicBezTo>
                  <a:cubicBezTo>
                    <a:pt x="37" y="2507"/>
                    <a:pt x="45" y="2364"/>
                    <a:pt x="53" y="2221"/>
                  </a:cubicBezTo>
                  <a:cubicBezTo>
                    <a:pt x="61" y="2077"/>
                    <a:pt x="69" y="1934"/>
                    <a:pt x="77" y="1790"/>
                  </a:cubicBezTo>
                  <a:cubicBezTo>
                    <a:pt x="85" y="1646"/>
                    <a:pt x="93" y="1502"/>
                    <a:pt x="101" y="1357"/>
                  </a:cubicBezTo>
                  <a:cubicBezTo>
                    <a:pt x="108" y="1222"/>
                    <a:pt x="116" y="1086"/>
                    <a:pt x="123" y="951"/>
                  </a:cubicBezTo>
                  <a:cubicBezTo>
                    <a:pt x="132" y="794"/>
                    <a:pt x="141" y="637"/>
                    <a:pt x="150" y="480"/>
                  </a:cubicBezTo>
                  <a:cubicBezTo>
                    <a:pt x="156" y="363"/>
                    <a:pt x="162" y="246"/>
                    <a:pt x="169" y="129"/>
                  </a:cubicBezTo>
                  <a:cubicBezTo>
                    <a:pt x="170" y="104"/>
                    <a:pt x="174" y="80"/>
                    <a:pt x="179" y="56"/>
                  </a:cubicBezTo>
                  <a:cubicBezTo>
                    <a:pt x="187" y="22"/>
                    <a:pt x="209" y="3"/>
                    <a:pt x="244" y="1"/>
                  </a:cubicBezTo>
                  <a:cubicBezTo>
                    <a:pt x="260" y="0"/>
                    <a:pt x="276" y="0"/>
                    <a:pt x="291" y="3"/>
                  </a:cubicBezTo>
                  <a:cubicBezTo>
                    <a:pt x="325" y="9"/>
                    <a:pt x="346" y="34"/>
                    <a:pt x="347" y="69"/>
                  </a:cubicBezTo>
                  <a:cubicBezTo>
                    <a:pt x="347" y="110"/>
                    <a:pt x="345" y="152"/>
                    <a:pt x="343" y="193"/>
                  </a:cubicBezTo>
                  <a:cubicBezTo>
                    <a:pt x="334" y="345"/>
                    <a:pt x="326" y="497"/>
                    <a:pt x="317" y="650"/>
                  </a:cubicBezTo>
                  <a:cubicBezTo>
                    <a:pt x="309" y="794"/>
                    <a:pt x="301" y="938"/>
                    <a:pt x="293" y="1082"/>
                  </a:cubicBezTo>
                  <a:cubicBezTo>
                    <a:pt x="285" y="1226"/>
                    <a:pt x="277" y="1370"/>
                    <a:pt x="269" y="1513"/>
                  </a:cubicBezTo>
                  <a:cubicBezTo>
                    <a:pt x="261" y="1657"/>
                    <a:pt x="253" y="1800"/>
                    <a:pt x="245" y="1944"/>
                  </a:cubicBezTo>
                  <a:cubicBezTo>
                    <a:pt x="237" y="2086"/>
                    <a:pt x="229" y="2229"/>
                    <a:pt x="221" y="2371"/>
                  </a:cubicBezTo>
                  <a:cubicBezTo>
                    <a:pt x="215" y="2481"/>
                    <a:pt x="209" y="2590"/>
                    <a:pt x="203" y="2700"/>
                  </a:cubicBezTo>
                  <a:cubicBezTo>
                    <a:pt x="195" y="2831"/>
                    <a:pt x="188" y="2962"/>
                    <a:pt x="180" y="3093"/>
                  </a:cubicBezTo>
                  <a:cubicBezTo>
                    <a:pt x="177" y="3139"/>
                    <a:pt x="172" y="3185"/>
                    <a:pt x="168" y="3232"/>
                  </a:cubicBezTo>
                  <a:cubicBezTo>
                    <a:pt x="167" y="3237"/>
                    <a:pt x="165" y="3242"/>
                    <a:pt x="163" y="3247"/>
                  </a:cubicBezTo>
                  <a:cubicBezTo>
                    <a:pt x="147" y="3300"/>
                    <a:pt x="112" y="3319"/>
                    <a:pt x="59" y="3303"/>
                  </a:cubicBezTo>
                  <a:cubicBezTo>
                    <a:pt x="18" y="3290"/>
                    <a:pt x="10" y="3255"/>
                    <a:pt x="4" y="3220"/>
                  </a:cubicBezTo>
                  <a:cubicBezTo>
                    <a:pt x="0" y="3202"/>
                    <a:pt x="3" y="3182"/>
                    <a:pt x="2" y="3163"/>
                  </a:cubicBezTo>
                  <a:cubicBezTo>
                    <a:pt x="2" y="3144"/>
                    <a:pt x="2" y="3125"/>
                    <a:pt x="2" y="3107"/>
                  </a:cubicBezTo>
                  <a:cubicBezTo>
                    <a:pt x="3" y="3107"/>
                    <a:pt x="3" y="3107"/>
                    <a:pt x="4" y="310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3" name="Freeform 9"/>
            <p:cNvSpPr>
              <a:spLocks/>
            </p:cNvSpPr>
            <p:nvPr/>
          </p:nvSpPr>
          <p:spPr bwMode="auto">
            <a:xfrm>
              <a:off x="3667126" y="1627188"/>
              <a:ext cx="249238" cy="2368550"/>
            </a:xfrm>
            <a:custGeom>
              <a:avLst/>
              <a:gdLst>
                <a:gd name="T0" fmla="*/ 348 w 348"/>
                <a:gd name="T1" fmla="*/ 3176 h 3319"/>
                <a:gd name="T2" fmla="*/ 335 w 348"/>
                <a:gd name="T3" fmla="*/ 3269 h 3319"/>
                <a:gd name="T4" fmla="*/ 283 w 348"/>
                <a:gd name="T5" fmla="*/ 3313 h 3319"/>
                <a:gd name="T6" fmla="*/ 204 w 348"/>
                <a:gd name="T7" fmla="*/ 3289 h 3319"/>
                <a:gd name="T8" fmla="*/ 174 w 348"/>
                <a:gd name="T9" fmla="*/ 3208 h 3319"/>
                <a:gd name="T10" fmla="*/ 148 w 348"/>
                <a:gd name="T11" fmla="*/ 2795 h 3319"/>
                <a:gd name="T12" fmla="*/ 121 w 348"/>
                <a:gd name="T13" fmla="*/ 2317 h 3319"/>
                <a:gd name="T14" fmla="*/ 100 w 348"/>
                <a:gd name="T15" fmla="*/ 1926 h 3319"/>
                <a:gd name="T16" fmla="*/ 73 w 348"/>
                <a:gd name="T17" fmla="*/ 1453 h 3319"/>
                <a:gd name="T18" fmla="*/ 52 w 348"/>
                <a:gd name="T19" fmla="*/ 1062 h 3319"/>
                <a:gd name="T20" fmla="*/ 25 w 348"/>
                <a:gd name="T21" fmla="*/ 589 h 3319"/>
                <a:gd name="T22" fmla="*/ 4 w 348"/>
                <a:gd name="T23" fmla="*/ 206 h 3319"/>
                <a:gd name="T24" fmla="*/ 0 w 348"/>
                <a:gd name="T25" fmla="*/ 89 h 3319"/>
                <a:gd name="T26" fmla="*/ 40 w 348"/>
                <a:gd name="T27" fmla="*/ 18 h 3319"/>
                <a:gd name="T28" fmla="*/ 143 w 348"/>
                <a:gd name="T29" fmla="*/ 22 h 3319"/>
                <a:gd name="T30" fmla="*/ 172 w 348"/>
                <a:gd name="T31" fmla="*/ 76 h 3319"/>
                <a:gd name="T32" fmla="*/ 184 w 348"/>
                <a:gd name="T33" fmla="*/ 254 h 3319"/>
                <a:gd name="T34" fmla="*/ 207 w 348"/>
                <a:gd name="T35" fmla="*/ 663 h 3319"/>
                <a:gd name="T36" fmla="*/ 228 w 348"/>
                <a:gd name="T37" fmla="*/ 1054 h 3319"/>
                <a:gd name="T38" fmla="*/ 250 w 348"/>
                <a:gd name="T39" fmla="*/ 1454 h 3319"/>
                <a:gd name="T40" fmla="*/ 268 w 348"/>
                <a:gd name="T41" fmla="*/ 1774 h 3319"/>
                <a:gd name="T42" fmla="*/ 290 w 348"/>
                <a:gd name="T43" fmla="*/ 2176 h 3319"/>
                <a:gd name="T44" fmla="*/ 312 w 348"/>
                <a:gd name="T45" fmla="*/ 2573 h 3319"/>
                <a:gd name="T46" fmla="*/ 334 w 348"/>
                <a:gd name="T47" fmla="*/ 2974 h 3319"/>
                <a:gd name="T48" fmla="*/ 345 w 348"/>
                <a:gd name="T49" fmla="*/ 3176 h 3319"/>
                <a:gd name="T50" fmla="*/ 348 w 348"/>
                <a:gd name="T51" fmla="*/ 3176 h 3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48" h="3319">
                  <a:moveTo>
                    <a:pt x="348" y="3176"/>
                  </a:moveTo>
                  <a:cubicBezTo>
                    <a:pt x="344" y="3207"/>
                    <a:pt x="341" y="3238"/>
                    <a:pt x="335" y="3269"/>
                  </a:cubicBezTo>
                  <a:cubicBezTo>
                    <a:pt x="330" y="3296"/>
                    <a:pt x="310" y="3310"/>
                    <a:pt x="283" y="3313"/>
                  </a:cubicBezTo>
                  <a:cubicBezTo>
                    <a:pt x="253" y="3316"/>
                    <a:pt x="221" y="3319"/>
                    <a:pt x="204" y="3289"/>
                  </a:cubicBezTo>
                  <a:cubicBezTo>
                    <a:pt x="190" y="3264"/>
                    <a:pt x="176" y="3236"/>
                    <a:pt x="174" y="3208"/>
                  </a:cubicBezTo>
                  <a:cubicBezTo>
                    <a:pt x="163" y="3071"/>
                    <a:pt x="156" y="2933"/>
                    <a:pt x="148" y="2795"/>
                  </a:cubicBezTo>
                  <a:cubicBezTo>
                    <a:pt x="139" y="2636"/>
                    <a:pt x="130" y="2476"/>
                    <a:pt x="121" y="2317"/>
                  </a:cubicBezTo>
                  <a:cubicBezTo>
                    <a:pt x="114" y="2186"/>
                    <a:pt x="107" y="2056"/>
                    <a:pt x="100" y="1926"/>
                  </a:cubicBezTo>
                  <a:cubicBezTo>
                    <a:pt x="91" y="1768"/>
                    <a:pt x="82" y="1611"/>
                    <a:pt x="73" y="1453"/>
                  </a:cubicBezTo>
                  <a:cubicBezTo>
                    <a:pt x="66" y="1323"/>
                    <a:pt x="59" y="1192"/>
                    <a:pt x="52" y="1062"/>
                  </a:cubicBezTo>
                  <a:cubicBezTo>
                    <a:pt x="43" y="904"/>
                    <a:pt x="34" y="747"/>
                    <a:pt x="25" y="589"/>
                  </a:cubicBezTo>
                  <a:cubicBezTo>
                    <a:pt x="18" y="462"/>
                    <a:pt x="11" y="334"/>
                    <a:pt x="4" y="206"/>
                  </a:cubicBezTo>
                  <a:cubicBezTo>
                    <a:pt x="2" y="167"/>
                    <a:pt x="0" y="128"/>
                    <a:pt x="0" y="89"/>
                  </a:cubicBezTo>
                  <a:cubicBezTo>
                    <a:pt x="0" y="59"/>
                    <a:pt x="10" y="31"/>
                    <a:pt x="40" y="18"/>
                  </a:cubicBezTo>
                  <a:cubicBezTo>
                    <a:pt x="74" y="4"/>
                    <a:pt x="110" y="0"/>
                    <a:pt x="143" y="22"/>
                  </a:cubicBezTo>
                  <a:cubicBezTo>
                    <a:pt x="163" y="34"/>
                    <a:pt x="171" y="55"/>
                    <a:pt x="172" y="76"/>
                  </a:cubicBezTo>
                  <a:cubicBezTo>
                    <a:pt x="177" y="136"/>
                    <a:pt x="180" y="195"/>
                    <a:pt x="184" y="254"/>
                  </a:cubicBezTo>
                  <a:cubicBezTo>
                    <a:pt x="192" y="390"/>
                    <a:pt x="199" y="526"/>
                    <a:pt x="207" y="663"/>
                  </a:cubicBezTo>
                  <a:cubicBezTo>
                    <a:pt x="214" y="793"/>
                    <a:pt x="221" y="923"/>
                    <a:pt x="228" y="1054"/>
                  </a:cubicBezTo>
                  <a:cubicBezTo>
                    <a:pt x="235" y="1187"/>
                    <a:pt x="243" y="1321"/>
                    <a:pt x="250" y="1454"/>
                  </a:cubicBezTo>
                  <a:cubicBezTo>
                    <a:pt x="256" y="1561"/>
                    <a:pt x="262" y="1667"/>
                    <a:pt x="268" y="1774"/>
                  </a:cubicBezTo>
                  <a:cubicBezTo>
                    <a:pt x="275" y="1908"/>
                    <a:pt x="283" y="2042"/>
                    <a:pt x="290" y="2176"/>
                  </a:cubicBezTo>
                  <a:cubicBezTo>
                    <a:pt x="298" y="2309"/>
                    <a:pt x="305" y="2441"/>
                    <a:pt x="312" y="2573"/>
                  </a:cubicBezTo>
                  <a:cubicBezTo>
                    <a:pt x="319" y="2707"/>
                    <a:pt x="327" y="2841"/>
                    <a:pt x="334" y="2974"/>
                  </a:cubicBezTo>
                  <a:cubicBezTo>
                    <a:pt x="338" y="3041"/>
                    <a:pt x="341" y="3109"/>
                    <a:pt x="345" y="3176"/>
                  </a:cubicBezTo>
                  <a:cubicBezTo>
                    <a:pt x="346" y="3176"/>
                    <a:pt x="347" y="3176"/>
                    <a:pt x="348" y="317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4510088" y="1631950"/>
              <a:ext cx="127000" cy="2365375"/>
            </a:xfrm>
            <a:custGeom>
              <a:avLst/>
              <a:gdLst>
                <a:gd name="T0" fmla="*/ 0 w 177"/>
                <a:gd name="T1" fmla="*/ 1648 h 3313"/>
                <a:gd name="T2" fmla="*/ 0 w 177"/>
                <a:gd name="T3" fmla="*/ 300 h 3313"/>
                <a:gd name="T4" fmla="*/ 0 w 177"/>
                <a:gd name="T5" fmla="*/ 100 h 3313"/>
                <a:gd name="T6" fmla="*/ 5 w 177"/>
                <a:gd name="T7" fmla="*/ 60 h 3313"/>
                <a:gd name="T8" fmla="*/ 70 w 177"/>
                <a:gd name="T9" fmla="*/ 2 h 3313"/>
                <a:gd name="T10" fmla="*/ 102 w 177"/>
                <a:gd name="T11" fmla="*/ 1 h 3313"/>
                <a:gd name="T12" fmla="*/ 176 w 177"/>
                <a:gd name="T13" fmla="*/ 75 h 3313"/>
                <a:gd name="T14" fmla="*/ 176 w 177"/>
                <a:gd name="T15" fmla="*/ 99 h 3313"/>
                <a:gd name="T16" fmla="*/ 176 w 177"/>
                <a:gd name="T17" fmla="*/ 2848 h 3313"/>
                <a:gd name="T18" fmla="*/ 175 w 177"/>
                <a:gd name="T19" fmla="*/ 3178 h 3313"/>
                <a:gd name="T20" fmla="*/ 161 w 177"/>
                <a:gd name="T21" fmla="*/ 3267 h 3313"/>
                <a:gd name="T22" fmla="*/ 108 w 177"/>
                <a:gd name="T23" fmla="*/ 3311 h 3313"/>
                <a:gd name="T24" fmla="*/ 25 w 177"/>
                <a:gd name="T25" fmla="*/ 3281 h 3313"/>
                <a:gd name="T26" fmla="*/ 0 w 177"/>
                <a:gd name="T27" fmla="*/ 3171 h 3313"/>
                <a:gd name="T28" fmla="*/ 0 w 177"/>
                <a:gd name="T29" fmla="*/ 2507 h 3313"/>
                <a:gd name="T30" fmla="*/ 0 w 177"/>
                <a:gd name="T31" fmla="*/ 1648 h 33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7" h="3313">
                  <a:moveTo>
                    <a:pt x="0" y="1648"/>
                  </a:moveTo>
                  <a:cubicBezTo>
                    <a:pt x="0" y="1198"/>
                    <a:pt x="0" y="749"/>
                    <a:pt x="0" y="300"/>
                  </a:cubicBezTo>
                  <a:cubicBezTo>
                    <a:pt x="0" y="233"/>
                    <a:pt x="0" y="166"/>
                    <a:pt x="0" y="100"/>
                  </a:cubicBezTo>
                  <a:cubicBezTo>
                    <a:pt x="0" y="87"/>
                    <a:pt x="2" y="73"/>
                    <a:pt x="5" y="60"/>
                  </a:cubicBezTo>
                  <a:cubicBezTo>
                    <a:pt x="12" y="26"/>
                    <a:pt x="35" y="6"/>
                    <a:pt x="70" y="2"/>
                  </a:cubicBezTo>
                  <a:cubicBezTo>
                    <a:pt x="81" y="1"/>
                    <a:pt x="91" y="0"/>
                    <a:pt x="102" y="1"/>
                  </a:cubicBezTo>
                  <a:cubicBezTo>
                    <a:pt x="148" y="5"/>
                    <a:pt x="172" y="29"/>
                    <a:pt x="176" y="75"/>
                  </a:cubicBezTo>
                  <a:cubicBezTo>
                    <a:pt x="176" y="83"/>
                    <a:pt x="176" y="91"/>
                    <a:pt x="176" y="99"/>
                  </a:cubicBezTo>
                  <a:cubicBezTo>
                    <a:pt x="176" y="1015"/>
                    <a:pt x="176" y="1932"/>
                    <a:pt x="176" y="2848"/>
                  </a:cubicBezTo>
                  <a:cubicBezTo>
                    <a:pt x="176" y="2958"/>
                    <a:pt x="177" y="3068"/>
                    <a:pt x="175" y="3178"/>
                  </a:cubicBezTo>
                  <a:cubicBezTo>
                    <a:pt x="174" y="3208"/>
                    <a:pt x="168" y="3238"/>
                    <a:pt x="161" y="3267"/>
                  </a:cubicBezTo>
                  <a:cubicBezTo>
                    <a:pt x="155" y="3293"/>
                    <a:pt x="136" y="3308"/>
                    <a:pt x="108" y="3311"/>
                  </a:cubicBezTo>
                  <a:cubicBezTo>
                    <a:pt x="76" y="3313"/>
                    <a:pt x="45" y="3313"/>
                    <a:pt x="25" y="3281"/>
                  </a:cubicBezTo>
                  <a:cubicBezTo>
                    <a:pt x="4" y="3247"/>
                    <a:pt x="1" y="3210"/>
                    <a:pt x="0" y="3171"/>
                  </a:cubicBezTo>
                  <a:cubicBezTo>
                    <a:pt x="0" y="2950"/>
                    <a:pt x="0" y="2729"/>
                    <a:pt x="0" y="2507"/>
                  </a:cubicBezTo>
                  <a:cubicBezTo>
                    <a:pt x="0" y="2221"/>
                    <a:pt x="0" y="1934"/>
                    <a:pt x="0" y="164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  <p:sp>
          <p:nvSpPr>
            <p:cNvPr id="15" name="Freeform 11"/>
            <p:cNvSpPr>
              <a:spLocks/>
            </p:cNvSpPr>
            <p:nvPr/>
          </p:nvSpPr>
          <p:spPr bwMode="auto">
            <a:xfrm>
              <a:off x="4310063" y="854075"/>
              <a:ext cx="531813" cy="114300"/>
            </a:xfrm>
            <a:custGeom>
              <a:avLst/>
              <a:gdLst>
                <a:gd name="T0" fmla="*/ 371 w 745"/>
                <a:gd name="T1" fmla="*/ 160 h 160"/>
                <a:gd name="T2" fmla="*/ 49 w 745"/>
                <a:gd name="T3" fmla="*/ 160 h 160"/>
                <a:gd name="T4" fmla="*/ 2 w 745"/>
                <a:gd name="T5" fmla="*/ 118 h 160"/>
                <a:gd name="T6" fmla="*/ 4 w 745"/>
                <a:gd name="T7" fmla="*/ 57 h 160"/>
                <a:gd name="T8" fmla="*/ 31 w 745"/>
                <a:gd name="T9" fmla="*/ 24 h 160"/>
                <a:gd name="T10" fmla="*/ 112 w 745"/>
                <a:gd name="T11" fmla="*/ 2 h 160"/>
                <a:gd name="T12" fmla="*/ 630 w 745"/>
                <a:gd name="T13" fmla="*/ 1 h 160"/>
                <a:gd name="T14" fmla="*/ 660 w 745"/>
                <a:gd name="T15" fmla="*/ 4 h 160"/>
                <a:gd name="T16" fmla="*/ 739 w 745"/>
                <a:gd name="T17" fmla="*/ 122 h 160"/>
                <a:gd name="T18" fmla="*/ 695 w 745"/>
                <a:gd name="T19" fmla="*/ 160 h 160"/>
                <a:gd name="T20" fmla="*/ 371 w 745"/>
                <a:gd name="T21" fmla="*/ 16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45" h="160">
                  <a:moveTo>
                    <a:pt x="371" y="160"/>
                  </a:moveTo>
                  <a:cubicBezTo>
                    <a:pt x="264" y="160"/>
                    <a:pt x="156" y="160"/>
                    <a:pt x="49" y="160"/>
                  </a:cubicBezTo>
                  <a:cubicBezTo>
                    <a:pt x="18" y="160"/>
                    <a:pt x="5" y="149"/>
                    <a:pt x="2" y="118"/>
                  </a:cubicBezTo>
                  <a:cubicBezTo>
                    <a:pt x="0" y="98"/>
                    <a:pt x="0" y="76"/>
                    <a:pt x="4" y="57"/>
                  </a:cubicBezTo>
                  <a:cubicBezTo>
                    <a:pt x="7" y="44"/>
                    <a:pt x="19" y="29"/>
                    <a:pt x="31" y="24"/>
                  </a:cubicBezTo>
                  <a:cubicBezTo>
                    <a:pt x="56" y="13"/>
                    <a:pt x="85" y="2"/>
                    <a:pt x="112" y="2"/>
                  </a:cubicBezTo>
                  <a:cubicBezTo>
                    <a:pt x="285" y="0"/>
                    <a:pt x="457" y="1"/>
                    <a:pt x="630" y="1"/>
                  </a:cubicBezTo>
                  <a:cubicBezTo>
                    <a:pt x="640" y="1"/>
                    <a:pt x="650" y="2"/>
                    <a:pt x="660" y="4"/>
                  </a:cubicBezTo>
                  <a:cubicBezTo>
                    <a:pt x="744" y="23"/>
                    <a:pt x="745" y="50"/>
                    <a:pt x="739" y="122"/>
                  </a:cubicBezTo>
                  <a:cubicBezTo>
                    <a:pt x="737" y="149"/>
                    <a:pt x="722" y="160"/>
                    <a:pt x="695" y="160"/>
                  </a:cubicBezTo>
                  <a:cubicBezTo>
                    <a:pt x="587" y="160"/>
                    <a:pt x="479" y="160"/>
                    <a:pt x="371" y="16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r-BE"/>
            </a:p>
          </p:txBody>
        </p:sp>
      </p:grpSp>
    </p:spTree>
    <p:extLst>
      <p:ext uri="{BB962C8B-B14F-4D97-AF65-F5344CB8AC3E}">
        <p14:creationId xmlns:p14="http://schemas.microsoft.com/office/powerpoint/2010/main" val="209767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  <p:bldP spid="2" grpId="0"/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gray">
          <a:xfrm>
            <a:off x="1107" y="0"/>
            <a:ext cx="9144000" cy="1952625"/>
          </a:xfrm>
          <a:prstGeom prst="rect">
            <a:avLst/>
          </a:prstGeom>
          <a:gradFill flip="none" rotWithShape="1">
            <a:gsLst>
              <a:gs pos="40000">
                <a:schemeClr val="tx2"/>
              </a:gs>
              <a:gs pos="100000">
                <a:srgbClr val="FFFFFF">
                  <a:alpha val="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14067" y="167893"/>
            <a:ext cx="8315866" cy="994172"/>
          </a:xfrm>
        </p:spPr>
        <p:txBody>
          <a:bodyPr/>
          <a:lstStyle/>
          <a:p>
            <a:pPr algn="ctr"/>
            <a:r>
              <a:rPr lang="fr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Garantir zonas </a:t>
            </a:r>
            <a:r>
              <a:rPr lang="fr-B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rurais</a:t>
            </a:r>
            <a:r>
              <a:rPr lang="fr-BE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r-BE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dinâmicas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ounded Rectangle 6"/>
          <p:cNvSpPr/>
          <p:nvPr/>
        </p:nvSpPr>
        <p:spPr bwMode="gray">
          <a:xfrm>
            <a:off x="503238" y="1162064"/>
            <a:ext cx="8137524" cy="1930051"/>
          </a:xfrm>
          <a:prstGeom prst="roundRect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>
              <a:solidFill>
                <a:schemeClr val="dk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42938" y="1382372"/>
            <a:ext cx="7858125" cy="1709743"/>
          </a:xfrm>
        </p:spPr>
        <p:txBody>
          <a:bodyPr>
            <a:normAutofit/>
          </a:bodyPr>
          <a:lstStyle/>
          <a:p>
            <a:r>
              <a:rPr lang="pt-BR" dirty="0"/>
              <a:t>A agricultura é a atividade económica mais importante nas áreas rurais, com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</a:t>
            </a:r>
            <a:r>
              <a:rPr lang="pt-BR" dirty="0"/>
              <a:t>emprego local frequentemente ligado ao processamento de produtos </a:t>
            </a:r>
            <a:r>
              <a:rPr lang="pt-BR" dirty="0" smtClean="0"/>
              <a:t>agrícolas</a:t>
            </a:r>
            <a:r>
              <a:rPr lang="fr-BE" dirty="0" smtClean="0"/>
              <a:t>. </a:t>
            </a:r>
          </a:p>
          <a:p>
            <a:r>
              <a:rPr lang="pt-BR" dirty="0"/>
              <a:t>Sem os agricultores, algumas zonas rurais não teriam uma fonte de sustento,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em </a:t>
            </a:r>
            <a:r>
              <a:rPr lang="pt-BR" dirty="0"/>
              <a:t>especial nas áreas onde a agricultura é difícil (zonas acidentadas,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montanhosas </a:t>
            </a:r>
            <a:r>
              <a:rPr lang="pt-BR" dirty="0"/>
              <a:t>ou remotas)</a:t>
            </a:r>
            <a:r>
              <a:rPr lang="en-GB" dirty="0" smtClean="0"/>
              <a:t>.</a:t>
            </a:r>
          </a:p>
        </p:txBody>
      </p:sp>
      <p:sp>
        <p:nvSpPr>
          <p:cNvPr id="8" name="Oval 7"/>
          <p:cNvSpPr/>
          <p:nvPr/>
        </p:nvSpPr>
        <p:spPr bwMode="gray">
          <a:xfrm>
            <a:off x="1311443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Oval 8"/>
          <p:cNvSpPr/>
          <p:nvPr/>
        </p:nvSpPr>
        <p:spPr bwMode="gray">
          <a:xfrm>
            <a:off x="4066674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Oval 9"/>
          <p:cNvSpPr/>
          <p:nvPr/>
        </p:nvSpPr>
        <p:spPr bwMode="gray">
          <a:xfrm>
            <a:off x="6136106" y="3312422"/>
            <a:ext cx="1239252" cy="1239252"/>
          </a:xfrm>
          <a:prstGeom prst="ellipse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Plus 10"/>
          <p:cNvSpPr/>
          <p:nvPr/>
        </p:nvSpPr>
        <p:spPr bwMode="gray">
          <a:xfrm>
            <a:off x="2905626" y="3528990"/>
            <a:ext cx="806116" cy="806116"/>
          </a:xfrm>
          <a:prstGeom prst="mathPlus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2" name="Plus 11"/>
          <p:cNvSpPr/>
          <p:nvPr/>
        </p:nvSpPr>
        <p:spPr bwMode="gray">
          <a:xfrm>
            <a:off x="5317958" y="3528990"/>
            <a:ext cx="806116" cy="806116"/>
          </a:xfrm>
          <a:prstGeom prst="mathPlus">
            <a:avLst/>
          </a:prstGeom>
          <a:noFill/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66692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 animBg="1"/>
      <p:bldP spid="3" grpId="0" uiExpand="1" build="p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/>
          <p:cNvSpPr/>
          <p:nvPr/>
        </p:nvSpPr>
        <p:spPr bwMode="gray">
          <a:xfrm>
            <a:off x="-533400" y="1883038"/>
            <a:ext cx="4105274" cy="410527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8" y="386968"/>
            <a:ext cx="5400675" cy="994172"/>
          </a:xfrm>
        </p:spPr>
        <p:txBody>
          <a:bodyPr>
            <a:normAutofit fontScale="90000"/>
          </a:bodyPr>
          <a:lstStyle/>
          <a:p>
            <a:pPr marL="538163" indent="-538163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Novos horizontes, novas oportunidades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167684" y="2854032"/>
            <a:ext cx="2977842" cy="1949450"/>
          </a:xfrm>
        </p:spPr>
        <p:txBody>
          <a:bodyPr>
            <a:normAutofit/>
          </a:bodyPr>
          <a:lstStyle/>
          <a:p>
            <a:r>
              <a:rPr lang="pt-BR" dirty="0"/>
              <a:t>O João e a Marta renovaram o seu celeiro para criar quartos de convidados para </a:t>
            </a:r>
            <a:r>
              <a:rPr lang="pt-BR" dirty="0" smtClean="0"/>
              <a:t>visitantes</a:t>
            </a:r>
            <a:r>
              <a:rPr lang="fr-BE" dirty="0" smtClean="0"/>
              <a:t>.</a:t>
            </a:r>
          </a:p>
          <a:p>
            <a:r>
              <a:rPr lang="pt-BR" dirty="0"/>
              <a:t>Empregam duas pessoas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da </a:t>
            </a:r>
            <a:r>
              <a:rPr lang="pt-BR" dirty="0"/>
              <a:t>zona para ajudar durante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as </a:t>
            </a:r>
            <a:r>
              <a:rPr lang="pt-BR" dirty="0"/>
              <a:t>épocas mais </a:t>
            </a:r>
            <a:r>
              <a:rPr lang="pt-BR" dirty="0" smtClean="0"/>
              <a:t>atarefadas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6" name="4-Point Star 5"/>
          <p:cNvSpPr/>
          <p:nvPr/>
        </p:nvSpPr>
        <p:spPr bwMode="gray">
          <a:xfrm>
            <a:off x="7507704" y="386968"/>
            <a:ext cx="806115" cy="806115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7" name="4-Point Star 6"/>
          <p:cNvSpPr/>
          <p:nvPr/>
        </p:nvSpPr>
        <p:spPr bwMode="gray">
          <a:xfrm rot="18900000">
            <a:off x="7504306" y="998749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4-Point Star 7"/>
          <p:cNvSpPr/>
          <p:nvPr/>
        </p:nvSpPr>
        <p:spPr bwMode="gray">
          <a:xfrm rot="18900000">
            <a:off x="7930010" y="1368783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9" name="4-Point Star 8"/>
          <p:cNvSpPr/>
          <p:nvPr/>
        </p:nvSpPr>
        <p:spPr bwMode="gray">
          <a:xfrm rot="2700000">
            <a:off x="5237625" y="3613318"/>
            <a:ext cx="806115" cy="806115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0" name="4-Point Star 9"/>
          <p:cNvSpPr/>
          <p:nvPr/>
        </p:nvSpPr>
        <p:spPr bwMode="gray">
          <a:xfrm>
            <a:off x="5771757" y="3141940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4-Point Star 10"/>
          <p:cNvSpPr/>
          <p:nvPr/>
        </p:nvSpPr>
        <p:spPr bwMode="gray">
          <a:xfrm>
            <a:off x="6197461" y="3511974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3" name="4-Point Star 12"/>
          <p:cNvSpPr/>
          <p:nvPr/>
        </p:nvSpPr>
        <p:spPr bwMode="gray">
          <a:xfrm>
            <a:off x="167684" y="1554502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4-Point Star 13"/>
          <p:cNvSpPr/>
          <p:nvPr/>
        </p:nvSpPr>
        <p:spPr bwMode="gray">
          <a:xfrm>
            <a:off x="593388" y="1924536"/>
            <a:ext cx="316783" cy="316783"/>
          </a:xfrm>
          <a:prstGeom prst="star4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30156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3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 uiExpand="1" build="p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3" grpId="0" animBg="1"/>
      <p:bldP spid="1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34295" y="386968"/>
            <a:ext cx="5400675" cy="994172"/>
          </a:xfrm>
        </p:spPr>
        <p:txBody>
          <a:bodyPr>
            <a:normAutofit fontScale="90000"/>
          </a:bodyPr>
          <a:lstStyle/>
          <a:p>
            <a:pPr marL="538163" indent="-538163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Novos horizontes, novas oportunidades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gray">
          <a:xfrm>
            <a:off x="5507372" y="-832589"/>
            <a:ext cx="6680136" cy="668013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275347" y="391886"/>
            <a:ext cx="2572093" cy="4016828"/>
          </a:xfrm>
        </p:spPr>
        <p:txBody>
          <a:bodyPr anchor="ctr">
            <a:noAutofit/>
          </a:bodyPr>
          <a:lstStyle/>
          <a:p>
            <a:r>
              <a:rPr lang="pt-BR" sz="1600" dirty="0"/>
              <a:t>Organizam </a:t>
            </a:r>
            <a:r>
              <a:rPr lang="pt-BR" sz="1600" i="1" dirty="0"/>
              <a:t>workshops </a:t>
            </a:r>
            <a:r>
              <a:rPr lang="pt-BR" sz="1600" dirty="0"/>
              <a:t>de produção de queijo para ensinar aos visitantes como é feito o seu queijo biológico com certificação da </a:t>
            </a:r>
            <a:r>
              <a:rPr lang="pt-BR" sz="1600" dirty="0" smtClean="0"/>
              <a:t>UE</a:t>
            </a:r>
            <a:r>
              <a:rPr lang="fr-BE" sz="1600" dirty="0" smtClean="0"/>
              <a:t>.</a:t>
            </a:r>
            <a:endParaRPr lang="fr-BE" sz="1600" dirty="0"/>
          </a:p>
          <a:p>
            <a:r>
              <a:rPr lang="pt-BR" sz="1600" dirty="0"/>
              <a:t>Vendem esse queijo em mercados, na sua loja e </a:t>
            </a:r>
            <a:r>
              <a:rPr lang="pt-BR" sz="1600" dirty="0" smtClean="0"/>
              <a:t>em linha </a:t>
            </a:r>
            <a:r>
              <a:rPr lang="pt-BR" sz="1600" dirty="0"/>
              <a:t>através de um </a:t>
            </a:r>
            <a:r>
              <a:rPr lang="pt-BR" sz="1600" dirty="0" smtClean="0"/>
              <a:t>sítio </a:t>
            </a:r>
            <a:r>
              <a:rPr lang="pt-BR" sz="1600" i="1" dirty="0" smtClean="0"/>
              <a:t>web</a:t>
            </a:r>
            <a:r>
              <a:rPr lang="pt-BR" sz="1600" dirty="0" smtClean="0"/>
              <a:t> </a:t>
            </a:r>
            <a:r>
              <a:rPr lang="pt-BR" sz="1600" dirty="0"/>
              <a:t>que </a:t>
            </a:r>
            <a:r>
              <a:rPr lang="pt-BR" sz="1600" dirty="0" smtClean="0"/>
              <a:t>criaram</a:t>
            </a:r>
            <a:r>
              <a:rPr lang="fr-BE" sz="1600" dirty="0" smtClean="0"/>
              <a:t>.</a:t>
            </a:r>
          </a:p>
          <a:p>
            <a:r>
              <a:rPr lang="pt-BR" sz="1600" dirty="0"/>
              <a:t>Todas estas atividades favorecem a comunidade local, dado que criam novos postos de trabalho, atraem mais visitantes para a zona </a:t>
            </a:r>
            <a:r>
              <a:rPr lang="pt-BR" sz="1600" dirty="0" smtClean="0"/>
              <a:t/>
            </a:r>
            <a:br>
              <a:rPr lang="pt-BR" sz="1600" dirty="0" smtClean="0"/>
            </a:br>
            <a:r>
              <a:rPr lang="pt-BR" sz="1600" dirty="0" smtClean="0"/>
              <a:t>e </a:t>
            </a:r>
            <a:r>
              <a:rPr lang="pt-BR" sz="1600" dirty="0"/>
              <a:t>dão a conhecer os produtos locais a um maior número de consumidores</a:t>
            </a:r>
            <a:r>
              <a:rPr lang="fr-BE" sz="1600" dirty="0" smtClean="0"/>
              <a:t>.</a:t>
            </a:r>
            <a:endParaRPr lang="fr-BE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34295" y="2995864"/>
            <a:ext cx="1780672" cy="1780672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gray">
          <a:xfrm>
            <a:off x="1875826" y="2616536"/>
            <a:ext cx="2163471" cy="216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8975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572000" y="0"/>
            <a:ext cx="4572000" cy="5143500"/>
            <a:chOff x="4572000" y="0"/>
            <a:chExt cx="4572000" cy="51435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394" r="20592"/>
            <a:stretch/>
          </p:blipFill>
          <p:spPr>
            <a:xfrm>
              <a:off x="4572000" y="0"/>
              <a:ext cx="4572000" cy="5143500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6591096" y="2008161"/>
              <a:ext cx="1326004" cy="120032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7200" b="1" cap="none" spc="0" dirty="0" smtClean="0">
                  <a:ln w="0">
                    <a:solidFill>
                      <a:schemeClr val="tx1"/>
                    </a:solidFill>
                  </a:ln>
                  <a:solidFill>
                    <a:schemeClr val="accent5">
                      <a:lumMod val="50000"/>
                    </a:schemeClr>
                  </a:solidFill>
                  <a:effectLst>
                    <a:innerShdw blurRad="63500" dist="50800" dir="2700000">
                      <a:prstClr val="black">
                        <a:alpha val="50000"/>
                      </a:prstClr>
                    </a:innerShdw>
                    <a:reflection blurRad="6350" stA="53000" endA="300" endPos="35500" dir="5400000" sy="-90000" algn="bl" rotWithShape="0"/>
                  </a:effectLst>
                </a:rPr>
                <a:t>6%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2051051" y="0"/>
            <a:ext cx="7092950" cy="99417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O futuro da agricultura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Oval 3"/>
          <p:cNvSpPr/>
          <p:nvPr/>
        </p:nvSpPr>
        <p:spPr bwMode="gray">
          <a:xfrm>
            <a:off x="-707928" y="2653158"/>
            <a:ext cx="6053833" cy="6053833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80875" y="3261487"/>
            <a:ext cx="4068763" cy="1509776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Os dois filhos do João e da Marta,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</a:t>
            </a:r>
            <a:r>
              <a:rPr lang="pt-BR" dirty="0"/>
              <a:t>Pedro e a Ana, não estão interessados </a:t>
            </a:r>
            <a:r>
              <a:rPr lang="pt-BR" dirty="0" smtClean="0"/>
              <a:t>em </a:t>
            </a:r>
            <a:r>
              <a:rPr lang="pt-BR" dirty="0"/>
              <a:t>tornar-se </a:t>
            </a:r>
            <a:r>
              <a:rPr lang="pt-BR" dirty="0" smtClean="0"/>
              <a:t>agricultores</a:t>
            </a:r>
            <a:r>
              <a:rPr lang="fr-BE" dirty="0" smtClean="0"/>
              <a:t>.</a:t>
            </a:r>
          </a:p>
          <a:p>
            <a:r>
              <a:rPr lang="pt-BR"/>
              <a:t>Apenas </a:t>
            </a:r>
            <a:r>
              <a:rPr lang="pt-BR" smtClean="0"/>
              <a:t>6% </a:t>
            </a:r>
            <a:r>
              <a:rPr lang="pt-BR" dirty="0"/>
              <a:t>dos agricultores da UE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têm </a:t>
            </a:r>
            <a:r>
              <a:rPr lang="pt-BR" dirty="0"/>
              <a:t>menos </a:t>
            </a:r>
            <a:r>
              <a:rPr lang="pt-BR" dirty="0" smtClean="0"/>
              <a:t>de </a:t>
            </a:r>
            <a:r>
              <a:rPr lang="pt-BR" dirty="0"/>
              <a:t>35 anos de </a:t>
            </a:r>
            <a:r>
              <a:rPr lang="pt-BR" dirty="0" smtClean="0"/>
              <a:t>idade </a:t>
            </a:r>
            <a:br>
              <a:rPr lang="pt-BR" dirty="0" smtClean="0"/>
            </a:br>
            <a:r>
              <a:rPr lang="pt-BR" dirty="0" smtClean="0"/>
              <a:t>(</a:t>
            </a:r>
            <a:r>
              <a:rPr lang="pt-BR" dirty="0"/>
              <a:t>cerca de 900 000 agricultores)</a:t>
            </a:r>
            <a:r>
              <a:rPr lang="fr-BE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898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7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3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3221571" y="3160850"/>
            <a:ext cx="5947997" cy="5947997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>
              <a:solidFill>
                <a:schemeClr val="dk1"/>
              </a:solidFill>
            </a:endParaRPr>
          </a:p>
        </p:txBody>
      </p:sp>
      <p:sp>
        <p:nvSpPr>
          <p:cNvPr id="7" name="Oval 6"/>
          <p:cNvSpPr/>
          <p:nvPr/>
        </p:nvSpPr>
        <p:spPr bwMode="gray">
          <a:xfrm>
            <a:off x="411794" y="2015487"/>
            <a:ext cx="2740925" cy="2740925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1130060" y="0"/>
            <a:ext cx="6929677" cy="994172"/>
          </a:xfrm>
        </p:spPr>
        <p:txBody>
          <a:bodyPr/>
          <a:lstStyle/>
          <a:p>
            <a:pPr marL="628650" indent="-628650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O futuro da agricultura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57516" y="2477899"/>
            <a:ext cx="2649481" cy="1816100"/>
          </a:xfrm>
        </p:spPr>
        <p:txBody>
          <a:bodyPr anchor="ctr">
            <a:normAutofit/>
          </a:bodyPr>
          <a:lstStyle/>
          <a:p>
            <a:pPr algn="ctr"/>
            <a:r>
              <a:rPr lang="pt-BR" sz="2400" dirty="0"/>
              <a:t>Quem irá cultivar os alimentos de que necessitamos no futuro? </a:t>
            </a:r>
            <a:endParaRPr lang="en-US" sz="2400" dirty="0"/>
          </a:p>
        </p:txBody>
      </p:sp>
      <p:sp>
        <p:nvSpPr>
          <p:cNvPr id="6" name="Rectangle 5"/>
          <p:cNvSpPr/>
          <p:nvPr/>
        </p:nvSpPr>
        <p:spPr bwMode="gray">
          <a:xfrm>
            <a:off x="4572000" y="3739071"/>
            <a:ext cx="360045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800" dirty="0">
                <a:solidFill>
                  <a:schemeClr val="tx2">
                    <a:lumMod val="50000"/>
                  </a:schemeClr>
                </a:solidFill>
              </a:rPr>
              <a:t>Ser agricultor é um trabalho exigente, mas para o João e a Marta 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>é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</a:rPr>
              <a:t>muito mais do que isso – é uma paixão que consideram gratificante</a:t>
            </a:r>
            <a:endParaRPr lang="fr-BE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95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 animBg="1"/>
      <p:bldP spid="2" grpId="0"/>
      <p:bldP spid="3" grpId="0" build="p"/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r>
              <a:rPr lang="pt-BR" dirty="0"/>
              <a:t>3. A agricultura no século XXI</a:t>
            </a:r>
            <a:r>
              <a:rPr lang="fr-BE" dirty="0" smtClean="0"/>
              <a:t/>
            </a:r>
            <a:br>
              <a:rPr lang="fr-BE" dirty="0" smtClean="0"/>
            </a:b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3451226" y="1051520"/>
            <a:ext cx="5311033" cy="3263504"/>
          </a:xfrm>
        </p:spPr>
        <p:txBody>
          <a:bodyPr>
            <a:normAutofit lnSpcReduction="10000"/>
          </a:bodyPr>
          <a:lstStyle/>
          <a:p>
            <a:r>
              <a:rPr lang="pt-BR" dirty="0"/>
              <a:t>O João e a Marta utilizam a ciência e a tecnologia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no </a:t>
            </a:r>
            <a:r>
              <a:rPr lang="pt-BR" dirty="0"/>
              <a:t>seu trabalho diário, por exemplo, para prever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</a:t>
            </a:r>
            <a:r>
              <a:rPr lang="pt-BR" dirty="0"/>
              <a:t>estado do tempo </a:t>
            </a:r>
            <a:r>
              <a:rPr lang="pt-BR" dirty="0" smtClean="0"/>
              <a:t>ou para </a:t>
            </a:r>
            <a:r>
              <a:rPr lang="pt-BR" dirty="0"/>
              <a:t>verificar os níveis de azoto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no solo</a:t>
            </a:r>
            <a:r>
              <a:rPr lang="en-US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A tecnologia pode ajudar os agricultores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 </a:t>
            </a:r>
            <a:r>
              <a:rPr lang="pt-BR" dirty="0"/>
              <a:t>produzirem mais alimentos de forma sustentável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 </a:t>
            </a:r>
            <a:r>
              <a:rPr lang="pt-BR" dirty="0"/>
              <a:t>a produzirem mais com menos recursos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(</a:t>
            </a:r>
            <a:r>
              <a:rPr lang="pt-BR" dirty="0"/>
              <a:t>menos água, menos energia, menos fertilizantes</a:t>
            </a:r>
            <a:r>
              <a:rPr lang="pt-BR" dirty="0" smtClean="0"/>
              <a:t>)</a:t>
            </a:r>
            <a:r>
              <a:rPr lang="en-GB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Esta é uma necessidade vital tendo em conta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</a:t>
            </a:r>
            <a:r>
              <a:rPr lang="pt-BR" dirty="0"/>
              <a:t>crescimento da população mundial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(</a:t>
            </a:r>
            <a:r>
              <a:rPr lang="pt-BR" dirty="0"/>
              <a:t>9 mil milhões de pessoas até 2050)</a:t>
            </a:r>
            <a:r>
              <a:rPr lang="en-GB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Isto também pode contribuir para criar novos empregos e oportunidades nas comunidades rurais</a:t>
            </a:r>
            <a:r>
              <a:rPr lang="fr-BE" dirty="0" smtClean="0"/>
              <a:t>.</a:t>
            </a:r>
            <a:endParaRPr lang="fr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 bwMode="gray">
          <a:xfrm>
            <a:off x="1181338" y="2027997"/>
            <a:ext cx="2058750" cy="214875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 bwMode="gray">
          <a:xfrm>
            <a:off x="503237" y="1497375"/>
            <a:ext cx="1271250" cy="1350000"/>
          </a:xfrm>
          <a:prstGeom prst="ellipse">
            <a:avLst/>
          </a:prstGeom>
          <a:ln w="38100" cap="rnd">
            <a:solidFill>
              <a:srgbClr val="FFFFFF"/>
            </a:solidFill>
            <a:prstDash val="sysDot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9182338" y="3635376"/>
            <a:ext cx="2621063" cy="13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574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521 1.11111E-6 L 4.16667E-6 1.11111E-6 " pathEditMode="relative" rAng="0" ptsTypes="AA">
                                      <p:cBhvr>
                                        <p:cTn id="24" dur="40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260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gray">
          <a:xfrm>
            <a:off x="1311444" y="-362618"/>
            <a:ext cx="6521114" cy="65211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051050" y="1183328"/>
            <a:ext cx="4992007" cy="3263504"/>
          </a:xfrm>
        </p:spPr>
        <p:txBody>
          <a:bodyPr>
            <a:normAutofit fontScale="92500" lnSpcReduction="20000"/>
          </a:bodyPr>
          <a:lstStyle/>
          <a:p>
            <a:r>
              <a:rPr lang="pt-BR" b="1" dirty="0"/>
              <a:t>Os agricultores produzem alimentos saudáveis, seguros e nutritivos</a:t>
            </a:r>
            <a:r>
              <a:rPr lang="fr-BE" b="1" dirty="0" smtClean="0"/>
              <a:t>: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Seguem normas e procedimentos rigorosos, como os que regulam os produtos biológicos</a:t>
            </a:r>
            <a:r>
              <a:rPr lang="fr-BE" dirty="0" smtClean="0"/>
              <a:t>.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Alguns produtos alimentares são rastreáveis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para </a:t>
            </a:r>
            <a:r>
              <a:rPr lang="pt-BR" dirty="0"/>
              <a:t>que os consumidores saibam de onde vêm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os </a:t>
            </a:r>
            <a:r>
              <a:rPr lang="pt-BR" dirty="0"/>
              <a:t>alimentos que consomem</a:t>
            </a:r>
            <a:r>
              <a:rPr lang="fr-BE" dirty="0" smtClean="0"/>
              <a:t>.</a:t>
            </a:r>
          </a:p>
          <a:p>
            <a:pPr>
              <a:buClr>
                <a:schemeClr val="tx2">
                  <a:lumMod val="50000"/>
                </a:schemeClr>
              </a:buClr>
            </a:pPr>
            <a:r>
              <a:rPr lang="pt-BR" b="1" dirty="0"/>
              <a:t>Os agricultores preservam os recursos naturais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e </a:t>
            </a:r>
            <a:r>
              <a:rPr lang="pt-BR" b="1" dirty="0"/>
              <a:t>protegem o ambiente</a:t>
            </a:r>
            <a:r>
              <a:rPr lang="fr-BE" b="1" dirty="0" smtClean="0"/>
              <a:t>:</a:t>
            </a:r>
            <a:endParaRPr lang="fr-BE" b="1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Utilizam métodos sustentáveis </a:t>
            </a:r>
            <a:r>
              <a:rPr lang="pt-BR" dirty="0" smtClean="0"/>
              <a:t>que </a:t>
            </a:r>
            <a:br>
              <a:rPr lang="pt-BR" dirty="0" smtClean="0"/>
            </a:br>
            <a:r>
              <a:rPr lang="pt-BR" dirty="0" smtClean="0"/>
              <a:t>não </a:t>
            </a:r>
            <a:r>
              <a:rPr lang="pt-BR" dirty="0"/>
              <a:t>prejudicam o ambiente</a:t>
            </a:r>
            <a:r>
              <a:rPr lang="fr-BE" dirty="0" smtClean="0"/>
              <a:t>.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Preservam </a:t>
            </a:r>
            <a:r>
              <a:rPr lang="pt-BR" dirty="0"/>
              <a:t>e fomentam a biodiversidade</a:t>
            </a:r>
            <a:r>
              <a:rPr lang="fr-BE" dirty="0" smtClean="0"/>
              <a:t>.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Todas </a:t>
            </a:r>
            <a:r>
              <a:rPr lang="pt-BR" dirty="0"/>
              <a:t>estas medidas ajudam a lutar contra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as </a:t>
            </a:r>
            <a:r>
              <a:rPr lang="pt-BR" dirty="0"/>
              <a:t>alterações climáticas</a:t>
            </a:r>
            <a:r>
              <a:rPr lang="fr-BE" dirty="0" smtClean="0"/>
              <a:t>.</a:t>
            </a:r>
            <a:endParaRPr lang="fr-BE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pPr algn="ctr"/>
            <a:r>
              <a:rPr lang="fr-BE" dirty="0" err="1"/>
              <a:t>Resumo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89812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uiExpand="1" build="p"/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gray">
          <a:xfrm>
            <a:off x="1311444" y="-362618"/>
            <a:ext cx="6521114" cy="65211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3237" y="386968"/>
            <a:ext cx="8137525" cy="994172"/>
          </a:xfrm>
        </p:spPr>
        <p:txBody>
          <a:bodyPr/>
          <a:lstStyle/>
          <a:p>
            <a:pPr algn="ctr"/>
            <a:r>
              <a:rPr lang="fr-BE" dirty="0" err="1"/>
              <a:t>Resumo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051049" y="1278114"/>
            <a:ext cx="5041901" cy="3263504"/>
          </a:xfrm>
        </p:spPr>
        <p:txBody>
          <a:bodyPr>
            <a:normAutofit lnSpcReduction="10000"/>
          </a:bodyPr>
          <a:lstStyle/>
          <a:p>
            <a:r>
              <a:rPr lang="pt-BR" b="1" dirty="0"/>
              <a:t>Os agricultores são parte essencial das comunidades rurais </a:t>
            </a:r>
            <a:r>
              <a:rPr lang="pt-BR" b="1" dirty="0" smtClean="0"/>
              <a:t>e ajudam-nas </a:t>
            </a:r>
            <a:r>
              <a:rPr lang="pt-BR" b="1" dirty="0"/>
              <a:t>a </a:t>
            </a:r>
            <a:r>
              <a:rPr lang="pt-BR" b="1" dirty="0" smtClean="0"/>
              <a:t>prosperar</a:t>
            </a:r>
            <a:r>
              <a:rPr lang="fr-BE" b="1" dirty="0" smtClean="0"/>
              <a:t>.</a:t>
            </a:r>
            <a:endParaRPr lang="fr-BE" dirty="0"/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 smtClean="0"/>
              <a:t>A </a:t>
            </a:r>
            <a:r>
              <a:rPr lang="pt-BR" dirty="0"/>
              <a:t>escassez de jovens agricultores na UE é um desafio para o futuro</a:t>
            </a:r>
            <a:r>
              <a:rPr lang="fr-BE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Hoje em dia, os agricultores são empresários,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na </a:t>
            </a:r>
            <a:r>
              <a:rPr lang="pt-BR" dirty="0"/>
              <a:t>medida em </a:t>
            </a:r>
            <a:r>
              <a:rPr lang="pt-BR" dirty="0" smtClean="0"/>
              <a:t>que </a:t>
            </a:r>
            <a:r>
              <a:rPr lang="pt-BR" dirty="0"/>
              <a:t>diversificam as suas atividades e procuram novas oportunidades</a:t>
            </a:r>
            <a:r>
              <a:rPr lang="fr-BE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Beneficiam das novas tecnologias e da inovação, que abrem </a:t>
            </a:r>
            <a:r>
              <a:rPr lang="pt-BR" dirty="0" smtClean="0"/>
              <a:t>novos </a:t>
            </a:r>
            <a:r>
              <a:rPr lang="pt-BR" dirty="0"/>
              <a:t>mercados e horizontes</a:t>
            </a:r>
            <a:r>
              <a:rPr lang="fr-BE" dirty="0" smtClean="0"/>
              <a:t>.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Ajudam a criar novos empregos e reforçam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o crescimento </a:t>
            </a:r>
            <a:r>
              <a:rPr lang="pt-BR" dirty="0"/>
              <a:t>económico nas nossas comunidades rurais</a:t>
            </a:r>
            <a:r>
              <a:rPr lang="fr-BE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16250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58945" y="182431"/>
            <a:ext cx="3671888" cy="994172"/>
          </a:xfrm>
        </p:spPr>
        <p:txBody>
          <a:bodyPr/>
          <a:lstStyle/>
          <a:p>
            <a:pPr algn="r"/>
            <a:r>
              <a:rPr lang="fr-BE" dirty="0" err="1"/>
              <a:t>Perguntas</a:t>
            </a:r>
            <a:endParaRPr lang="fr-BE" dirty="0"/>
          </a:p>
        </p:txBody>
      </p:sp>
      <p:sp>
        <p:nvSpPr>
          <p:cNvPr id="6" name="Oval 5"/>
          <p:cNvSpPr/>
          <p:nvPr/>
        </p:nvSpPr>
        <p:spPr bwMode="gray">
          <a:xfrm>
            <a:off x="427379" y="3083425"/>
            <a:ext cx="3247341" cy="324734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37733" y="3743029"/>
            <a:ext cx="3007724" cy="1089529"/>
          </a:xfrm>
        </p:spPr>
        <p:txBody>
          <a:bodyPr wrap="square">
            <a:spAutoFit/>
          </a:bodyPr>
          <a:lstStyle/>
          <a:p>
            <a:pPr algn="ctr"/>
            <a:r>
              <a:rPr lang="pt-BR" dirty="0"/>
              <a:t>Quantas toneladas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de </a:t>
            </a:r>
            <a:r>
              <a:rPr lang="pt-BR" dirty="0"/>
              <a:t>cereais produzem anualmente os agricultores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da </a:t>
            </a:r>
            <a:r>
              <a:rPr lang="pt-BR" dirty="0"/>
              <a:t>UE como o João e a Marta? </a:t>
            </a:r>
            <a:endParaRPr lang="fr-BE" dirty="0" smtClean="0"/>
          </a:p>
        </p:txBody>
      </p:sp>
      <p:sp>
        <p:nvSpPr>
          <p:cNvPr id="8" name="Oval 7"/>
          <p:cNvSpPr/>
          <p:nvPr/>
        </p:nvSpPr>
        <p:spPr bwMode="gray">
          <a:xfrm>
            <a:off x="4827046" y="1018657"/>
            <a:ext cx="2826920" cy="282692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gray">
          <a:xfrm>
            <a:off x="5112418" y="1651824"/>
            <a:ext cx="2539212" cy="158812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Clr>
                <a:schemeClr val="tx2"/>
              </a:buClr>
              <a:buFontTx/>
              <a:buNone/>
              <a:defRPr sz="1800" kern="1200">
                <a:solidFill>
                  <a:schemeClr val="tx2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dirty="0"/>
              <a:t>Que selo de qualidade da UE possui o queijo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do </a:t>
            </a:r>
            <a:r>
              <a:rPr lang="pt-BR" dirty="0"/>
              <a:t>João e da Marta?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Que </a:t>
            </a:r>
            <a:r>
              <a:rPr lang="pt-BR" dirty="0"/>
              <a:t>regras têm de seguir para manter essa certificação? </a:t>
            </a:r>
            <a:endParaRPr lang="fr-BE" dirty="0" smtClean="0"/>
          </a:p>
        </p:txBody>
      </p:sp>
      <p:sp>
        <p:nvSpPr>
          <p:cNvPr id="10" name="Oval 9"/>
          <p:cNvSpPr/>
          <p:nvPr/>
        </p:nvSpPr>
        <p:spPr bwMode="gray">
          <a:xfrm>
            <a:off x="324533" y="182431"/>
            <a:ext cx="1942884" cy="194288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2" name="Rectangle 11"/>
          <p:cNvSpPr/>
          <p:nvPr/>
        </p:nvSpPr>
        <p:spPr bwMode="gray">
          <a:xfrm>
            <a:off x="470939" y="733759"/>
            <a:ext cx="1650072" cy="840230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Quantos agricultores existem na UE?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6" name="Oval 15"/>
          <p:cNvSpPr/>
          <p:nvPr/>
        </p:nvSpPr>
        <p:spPr bwMode="gray">
          <a:xfrm>
            <a:off x="5903913" y="3163998"/>
            <a:ext cx="3620011" cy="36200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5" name="Rectangle 14"/>
          <p:cNvSpPr/>
          <p:nvPr/>
        </p:nvSpPr>
        <p:spPr bwMode="gray">
          <a:xfrm>
            <a:off x="6375867" y="3540358"/>
            <a:ext cx="266754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pt-BR" sz="1800" dirty="0">
                <a:solidFill>
                  <a:schemeClr val="tx2">
                    <a:lumMod val="50000"/>
                  </a:schemeClr>
                </a:solidFill>
              </a:rPr>
              <a:t>Consegues dar 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>dois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</a:rPr>
              <a:t>exemplos de práticas agrícolas sustentáveis 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>adotadas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</a:rPr>
              <a:t>pelo João </a:t>
            </a: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pt-BR" sz="1800" dirty="0" smtClean="0">
                <a:solidFill>
                  <a:schemeClr val="tx2">
                    <a:lumMod val="50000"/>
                  </a:schemeClr>
                </a:solidFill>
              </a:rPr>
              <a:t>e </a:t>
            </a:r>
            <a:r>
              <a:rPr lang="pt-BR" sz="1800" dirty="0">
                <a:solidFill>
                  <a:schemeClr val="tx2">
                    <a:lumMod val="50000"/>
                  </a:schemeClr>
                </a:solidFill>
              </a:rPr>
              <a:t>pela Marta? </a:t>
            </a:r>
            <a:endParaRPr lang="fr-BE" sz="18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017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3" grpId="0" build="p"/>
      <p:bldP spid="8" grpId="0" animBg="1"/>
      <p:bldP spid="7" grpId="0"/>
      <p:bldP spid="10" grpId="0" animBg="1"/>
      <p:bldP spid="12" grpId="0"/>
      <p:bldP spid="16" grpId="0" animBg="1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503238" y="-1359930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722939" y="1601308"/>
            <a:ext cx="4019913" cy="4019913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306379" y="1553179"/>
            <a:ext cx="153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336536" y="176509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2232979" y="1527174"/>
            <a:ext cx="3507033" cy="3206949"/>
          </a:xfrm>
        </p:spPr>
        <p:txBody>
          <a:bodyPr/>
          <a:lstStyle/>
          <a:p>
            <a:r>
              <a:rPr lang="pt-BR" dirty="0"/>
              <a:t>A agricultura e as indústrias agroalimentares representam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b="1" dirty="0" smtClean="0"/>
              <a:t>44 </a:t>
            </a:r>
            <a:r>
              <a:rPr lang="pt-BR" b="1" dirty="0"/>
              <a:t>milhões de postos de trabalho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 </a:t>
            </a:r>
            <a:r>
              <a:rPr lang="pt-BR" dirty="0"/>
              <a:t>7% do PIB da </a:t>
            </a:r>
            <a:r>
              <a:rPr lang="pt-BR" dirty="0" smtClean="0"/>
              <a:t>UE</a:t>
            </a:r>
            <a:r>
              <a:rPr lang="en-US" dirty="0" smtClean="0"/>
              <a:t>?</a:t>
            </a:r>
            <a:endParaRPr lang="en-US" dirty="0"/>
          </a:p>
          <a:p>
            <a:r>
              <a:rPr lang="pt-BR" dirty="0" smtClean="0"/>
              <a:t>Existem cerca </a:t>
            </a:r>
            <a:r>
              <a:rPr lang="pt-BR" dirty="0"/>
              <a:t>de 11 milhões de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explorações </a:t>
            </a:r>
            <a:r>
              <a:rPr lang="pt-BR" dirty="0"/>
              <a:t>agrícolas na UE,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que </a:t>
            </a:r>
            <a:r>
              <a:rPr lang="pt-BR" dirty="0"/>
              <a:t>empregam aproximadamente </a:t>
            </a:r>
            <a:r>
              <a:rPr lang="pt-BR" b="1" dirty="0"/>
              <a:t>22 milhões de agricultores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e </a:t>
            </a:r>
            <a:r>
              <a:rPr lang="pt-BR" b="1" dirty="0"/>
              <a:t>trabalhadores </a:t>
            </a:r>
            <a:r>
              <a:rPr lang="pt-BR" b="1" dirty="0" smtClean="0"/>
              <a:t>agrícolas</a:t>
            </a:r>
            <a:r>
              <a:rPr lang="pt-BR" dirty="0" smtClean="0"/>
              <a:t>?</a:t>
            </a:r>
            <a:endParaRPr lang="en-US" b="1" dirty="0" smtClean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9476" y="2941867"/>
            <a:ext cx="1765079" cy="2704762"/>
          </a:xfrm>
          <a:prstGeom prst="rect">
            <a:avLst/>
          </a:prstGeom>
        </p:spPr>
      </p:pic>
      <p:sp>
        <p:nvSpPr>
          <p:cNvPr id="13" name="Title 3"/>
          <p:cNvSpPr txBox="1">
            <a:spLocks/>
          </p:cNvSpPr>
          <p:nvPr/>
        </p:nvSpPr>
        <p:spPr bwMode="gray">
          <a:xfrm>
            <a:off x="2232981" y="386968"/>
            <a:ext cx="2175119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BE" dirty="0"/>
              <a:t>Sabia que</a:t>
            </a:r>
            <a:r>
              <a:rPr lang="fr-BE" dirty="0" smtClean="0"/>
              <a:t>...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0141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5058945" y="182431"/>
            <a:ext cx="3671888" cy="994172"/>
          </a:xfrm>
        </p:spPr>
        <p:txBody>
          <a:bodyPr/>
          <a:lstStyle/>
          <a:p>
            <a:pPr algn="r"/>
            <a:r>
              <a:rPr lang="fr-BE" dirty="0" err="1"/>
              <a:t>Perguntas</a:t>
            </a:r>
            <a:endParaRPr lang="fr-BE" dirty="0"/>
          </a:p>
        </p:txBody>
      </p:sp>
      <p:sp>
        <p:nvSpPr>
          <p:cNvPr id="10" name="Oval 9"/>
          <p:cNvSpPr/>
          <p:nvPr/>
        </p:nvSpPr>
        <p:spPr bwMode="gray">
          <a:xfrm>
            <a:off x="178197" y="182431"/>
            <a:ext cx="2307746" cy="230774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2" name="Rectangle 11"/>
          <p:cNvSpPr/>
          <p:nvPr/>
        </p:nvSpPr>
        <p:spPr bwMode="gray">
          <a:xfrm>
            <a:off x="283249" y="791540"/>
            <a:ext cx="2097642" cy="108952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Quantas toneladas de alimentos são desperdiçadas todos os anos na UE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?</a:t>
            </a:r>
            <a:endParaRPr lang="en-US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3" name="Oval 12"/>
          <p:cNvSpPr/>
          <p:nvPr/>
        </p:nvSpPr>
        <p:spPr bwMode="gray">
          <a:xfrm>
            <a:off x="1075693" y="2847628"/>
            <a:ext cx="1950714" cy="19507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4" name="Rectangle 13"/>
          <p:cNvSpPr/>
          <p:nvPr/>
        </p:nvSpPr>
        <p:spPr bwMode="gray">
          <a:xfrm>
            <a:off x="1177067" y="3153572"/>
            <a:ext cx="1747966" cy="1338828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Quantos agricultores 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com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menos de 35 anos existem na UE?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7" name="Oval 16"/>
          <p:cNvSpPr/>
          <p:nvPr/>
        </p:nvSpPr>
        <p:spPr bwMode="gray">
          <a:xfrm>
            <a:off x="4752606" y="1008161"/>
            <a:ext cx="2638464" cy="263846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18" name="Rectangle 17"/>
          <p:cNvSpPr/>
          <p:nvPr/>
        </p:nvSpPr>
        <p:spPr bwMode="gray">
          <a:xfrm>
            <a:off x="4752606" y="1408681"/>
            <a:ext cx="2638464" cy="1837426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Por que é que 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é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importante que 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os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agricultores produzam mais alimentos com menos recursos (menos água, menos energia, menos fertilizantes)?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19" name="Oval 18"/>
          <p:cNvSpPr/>
          <p:nvPr/>
        </p:nvSpPr>
        <p:spPr bwMode="gray">
          <a:xfrm>
            <a:off x="3344973" y="3542642"/>
            <a:ext cx="2158680" cy="2158680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0" name="Rectangle 19"/>
          <p:cNvSpPr/>
          <p:nvPr/>
        </p:nvSpPr>
        <p:spPr bwMode="gray">
          <a:xfrm>
            <a:off x="3448956" y="3815067"/>
            <a:ext cx="1950714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pt-BR" sz="1800" smtClean="0">
                <a:solidFill>
                  <a:srgbClr val="54C0D4">
                    <a:lumMod val="50000"/>
                  </a:srgbClr>
                </a:solidFill>
              </a:rPr>
              <a:t>Quais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são os 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três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«papéis» desempenhados pelos agricultores? 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  <p:sp>
        <p:nvSpPr>
          <p:cNvPr id="21" name="Oval 20"/>
          <p:cNvSpPr/>
          <p:nvPr/>
        </p:nvSpPr>
        <p:spPr bwMode="gray">
          <a:xfrm>
            <a:off x="6890845" y="2716611"/>
            <a:ext cx="2322166" cy="2322166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2" name="Rectangle 21"/>
          <p:cNvSpPr/>
          <p:nvPr/>
        </p:nvSpPr>
        <p:spPr bwMode="gray">
          <a:xfrm>
            <a:off x="6959856" y="3010423"/>
            <a:ext cx="2184144" cy="1588127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lvl="0" algn="ctr">
              <a:lnSpc>
                <a:spcPct val="90000"/>
              </a:lnSpc>
              <a:spcBef>
                <a:spcPts val="750"/>
              </a:spcBef>
              <a:buClr>
                <a:srgbClr val="54C0D4"/>
              </a:buClr>
            </a:pP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Qual 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é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a contribuição 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dos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agricultores para a sociedade, para além da produção </a:t>
            </a: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/>
            </a:r>
            <a:b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</a:br>
            <a:r>
              <a:rPr lang="pt-BR" sz="1800" dirty="0" smtClean="0">
                <a:solidFill>
                  <a:srgbClr val="54C0D4">
                    <a:lumMod val="50000"/>
                  </a:srgbClr>
                </a:solidFill>
              </a:rPr>
              <a:t>de </a:t>
            </a:r>
            <a:r>
              <a:rPr lang="pt-BR" sz="1800" dirty="0">
                <a:solidFill>
                  <a:srgbClr val="54C0D4">
                    <a:lumMod val="50000"/>
                  </a:srgbClr>
                </a:solidFill>
              </a:rPr>
              <a:t>alimentos?</a:t>
            </a:r>
            <a:endParaRPr lang="fr-BE" sz="1800" dirty="0">
              <a:solidFill>
                <a:srgbClr val="54C0D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997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/>
      <p:bldP spid="13" grpId="0" animBg="1"/>
      <p:bldP spid="14" grpId="0"/>
      <p:bldP spid="17" grpId="0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 bwMode="gray">
          <a:xfrm>
            <a:off x="2240272" y="968830"/>
            <a:ext cx="3169928" cy="1105990"/>
          </a:xfrm>
        </p:spPr>
        <p:txBody>
          <a:bodyPr>
            <a:normAutofit fontScale="90000"/>
          </a:bodyPr>
          <a:lstStyle/>
          <a:p>
            <a:r>
              <a:rPr lang="fr-BE" dirty="0" smtClean="0"/>
              <a:t>Mais </a:t>
            </a:r>
            <a:r>
              <a:rPr lang="fr-BE" dirty="0" err="1" smtClean="0"/>
              <a:t>informações</a:t>
            </a:r>
            <a:endParaRPr lang="fr-BE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 bwMode="gray">
          <a:xfrm>
            <a:off x="3733800" y="2103438"/>
            <a:ext cx="1899249" cy="2294392"/>
          </a:xfrm>
        </p:spPr>
        <p:txBody>
          <a:bodyPr/>
          <a:lstStyle/>
          <a:p>
            <a:r>
              <a:rPr lang="pt-BR" dirty="0"/>
              <a:t>DG Agricultura e Desenvolvimento </a:t>
            </a:r>
            <a:r>
              <a:rPr lang="pt-BR" dirty="0" smtClean="0"/>
              <a:t>Rural</a:t>
            </a:r>
            <a:br>
              <a:rPr lang="pt-BR" dirty="0" smtClean="0"/>
            </a:b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>
                <a:hlinkClick r:id="rId2"/>
              </a:rPr>
              <a:t>ec.europa.eu/</a:t>
            </a:r>
            <a:br>
              <a:rPr lang="pt-BR" dirty="0" smtClean="0">
                <a:hlinkClick r:id="rId2"/>
              </a:rPr>
            </a:br>
            <a:r>
              <a:rPr lang="pt-BR" dirty="0" smtClean="0">
                <a:hlinkClick r:id="rId2"/>
              </a:rPr>
              <a:t>agriculture/</a:t>
            </a:r>
            <a:br>
              <a:rPr lang="pt-BR" dirty="0" smtClean="0">
                <a:hlinkClick r:id="rId2"/>
              </a:rPr>
            </a:br>
            <a:r>
              <a:rPr lang="pt-BR" dirty="0" smtClean="0">
                <a:hlinkClick r:id="rId2"/>
              </a:rPr>
              <a:t>index_pt.htm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53522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-2218365" y="-716182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8" y="1470620"/>
            <a:ext cx="7343775" cy="3263504"/>
          </a:xfrm>
        </p:spPr>
        <p:txBody>
          <a:bodyPr>
            <a:normAutofit/>
          </a:bodyPr>
          <a:lstStyle/>
          <a:p>
            <a:r>
              <a:rPr lang="pt-BR" dirty="0"/>
              <a:t>A UE apoia os agricultores,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ajudando-os </a:t>
            </a:r>
            <a:r>
              <a:rPr lang="pt-BR" dirty="0"/>
              <a:t>a</a:t>
            </a:r>
            <a:r>
              <a:rPr lang="fr-BE" dirty="0" smtClean="0"/>
              <a:t>: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produzir uma quantidade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suficiente </a:t>
            </a:r>
            <a:r>
              <a:rPr lang="pt-BR" dirty="0"/>
              <a:t>de </a:t>
            </a:r>
            <a:r>
              <a:rPr lang="pt-BR" b="1" dirty="0"/>
              <a:t>alimentos</a:t>
            </a:r>
            <a:r>
              <a:rPr lang="pt-BR" dirty="0"/>
              <a:t> seguros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e </a:t>
            </a:r>
            <a:r>
              <a:rPr lang="pt-BR" dirty="0"/>
              <a:t>de qualidade para todos os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cidadãos </a:t>
            </a:r>
            <a:r>
              <a:rPr lang="pt-BR" dirty="0"/>
              <a:t>da </a:t>
            </a:r>
            <a:r>
              <a:rPr lang="pt-BR" dirty="0" smtClean="0"/>
              <a:t>UE</a:t>
            </a:r>
            <a:r>
              <a:rPr lang="fr-BE" dirty="0" smtClean="0"/>
              <a:t>;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fr-BE" dirty="0" err="1"/>
              <a:t>preservar</a:t>
            </a:r>
            <a:r>
              <a:rPr lang="fr-BE" dirty="0"/>
              <a:t> o </a:t>
            </a:r>
            <a:r>
              <a:rPr lang="fr-BE" b="1" dirty="0" err="1" smtClean="0"/>
              <a:t>ambiente</a:t>
            </a:r>
            <a:r>
              <a:rPr lang="fr-BE" dirty="0" smtClean="0"/>
              <a:t>;</a:t>
            </a:r>
          </a:p>
          <a:p>
            <a:pPr marL="28575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IE" dirty="0" err="1"/>
              <a:t>dinamizar</a:t>
            </a:r>
            <a:r>
              <a:rPr lang="en-IE" dirty="0"/>
              <a:t> as </a:t>
            </a:r>
            <a:r>
              <a:rPr lang="en-IE" b="1" dirty="0" err="1"/>
              <a:t>zonas</a:t>
            </a:r>
            <a:r>
              <a:rPr lang="en-IE" b="1" dirty="0"/>
              <a:t> </a:t>
            </a:r>
            <a:r>
              <a:rPr lang="en-IE" b="1" dirty="0" err="1" smtClean="0"/>
              <a:t>rurais</a:t>
            </a:r>
            <a:r>
              <a:rPr lang="en-IE" dirty="0" smtClean="0"/>
              <a:t>?</a:t>
            </a:r>
            <a:endParaRPr lang="en-IE" dirty="0"/>
          </a:p>
        </p:txBody>
      </p:sp>
      <p:pic>
        <p:nvPicPr>
          <p:cNvPr id="12" name="Picture 11"/>
          <p:cNvPicPr>
            <a:picLocks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57452" y="-1306163"/>
            <a:ext cx="1141556" cy="1141556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Title 3"/>
          <p:cNvSpPr txBox="1">
            <a:spLocks/>
          </p:cNvSpPr>
          <p:nvPr/>
        </p:nvSpPr>
        <p:spPr bwMode="gray">
          <a:xfrm>
            <a:off x="503238" y="386968"/>
            <a:ext cx="2736850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r-BE" dirty="0"/>
              <a:t>Sabia que</a:t>
            </a:r>
            <a:r>
              <a:rPr lang="fr-BE" dirty="0" smtClean="0"/>
              <a:t>...</a:t>
            </a:r>
            <a:endParaRPr lang="fr-BE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389476" y="3398120"/>
            <a:ext cx="1765079" cy="270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861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0" presetClass="path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0.00062 C 0.12552 -0.0034 0.23194 0.08765 0.30017 0.2537 C 0.40104 0.55555 0.36423 0.69197 0.34965 0.82592 C 0.34965 0.82654 0.31857 0.94259 0.31857 0.9429 " pathEditMode="fixed" rAng="0" ptsTypes="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420" y="4709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 uiExpand="1" build="p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Oval 12"/>
          <p:cNvSpPr/>
          <p:nvPr/>
        </p:nvSpPr>
        <p:spPr bwMode="gray">
          <a:xfrm>
            <a:off x="5558075" y="-1233235"/>
            <a:ext cx="5228749" cy="5228749"/>
          </a:xfrm>
          <a:prstGeom prst="ellipse">
            <a:avLst/>
          </a:prstGeom>
          <a:solidFill>
            <a:srgbClr val="FEFDE6"/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2397832" y="1556570"/>
            <a:ext cx="3743825" cy="3743825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6141657" y="493487"/>
            <a:ext cx="2907102" cy="2386983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O João e a Marta cultivam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uma </a:t>
            </a:r>
            <a:r>
              <a:rPr lang="pt-BR" b="1" dirty="0"/>
              <a:t>exploração agrícola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de 12 hectares </a:t>
            </a:r>
            <a:r>
              <a:rPr lang="pt-BR" dirty="0" smtClean="0"/>
              <a:t>(aproximadamente </a:t>
            </a:r>
            <a:r>
              <a:rPr lang="pt-BR" dirty="0"/>
              <a:t>o tamanho de 20 campos de futebol)</a:t>
            </a:r>
            <a:r>
              <a:rPr lang="en-US" dirty="0" smtClean="0"/>
              <a:t>.</a:t>
            </a:r>
            <a:endParaRPr lang="en-US" dirty="0"/>
          </a:p>
          <a:p>
            <a:r>
              <a:rPr lang="pt-BR" dirty="0" smtClean="0"/>
              <a:t>É </a:t>
            </a:r>
            <a:r>
              <a:rPr lang="pt-BR" dirty="0"/>
              <a:t>a </a:t>
            </a:r>
            <a:r>
              <a:rPr lang="pt-BR" b="1" dirty="0"/>
              <a:t>dimensão média das explorações agrícolas na </a:t>
            </a:r>
            <a:r>
              <a:rPr lang="pt-BR" b="1" dirty="0" smtClean="0"/>
              <a:t>UE</a:t>
            </a:r>
            <a:r>
              <a:rPr lang="en-US" b="1" dirty="0" smtClean="0"/>
              <a:t>.</a:t>
            </a:r>
          </a:p>
          <a:p>
            <a:r>
              <a:rPr lang="pt-BR" dirty="0"/>
              <a:t>Cultivam </a:t>
            </a:r>
            <a:r>
              <a:rPr lang="pt-BR" b="1" dirty="0"/>
              <a:t>cereais</a:t>
            </a:r>
            <a:r>
              <a:rPr lang="pt-BR" dirty="0"/>
              <a:t>, criam </a:t>
            </a:r>
            <a:r>
              <a:rPr lang="pt-BR" b="1" dirty="0"/>
              <a:t>ovelhas</a:t>
            </a:r>
            <a:r>
              <a:rPr lang="pt-BR" dirty="0"/>
              <a:t> e produzem </a:t>
            </a:r>
            <a:r>
              <a:rPr lang="pt-BR" b="1" dirty="0"/>
              <a:t>queijo</a:t>
            </a:r>
            <a:r>
              <a:rPr lang="pt-BR" dirty="0"/>
              <a:t>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(</a:t>
            </a:r>
            <a:r>
              <a:rPr lang="pt-BR" dirty="0"/>
              <a:t>de leite </a:t>
            </a:r>
            <a:r>
              <a:rPr lang="pt-BR" dirty="0" smtClean="0"/>
              <a:t>de </a:t>
            </a:r>
            <a:r>
              <a:rPr lang="pt-BR" dirty="0"/>
              <a:t>ovelha)</a:t>
            </a:r>
            <a:r>
              <a:rPr lang="fr-BE" dirty="0" smtClean="0"/>
              <a:t>.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fr-BE" dirty="0"/>
          </a:p>
        </p:txBody>
      </p:sp>
      <p:sp>
        <p:nvSpPr>
          <p:cNvPr id="14" name="Title 8"/>
          <p:cNvSpPr txBox="1">
            <a:spLocks/>
          </p:cNvSpPr>
          <p:nvPr/>
        </p:nvSpPr>
        <p:spPr bwMode="gray">
          <a:xfrm>
            <a:off x="503238" y="386968"/>
            <a:ext cx="4100285" cy="994172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70000"/>
              </a:lnSpc>
              <a:spcBef>
                <a:spcPct val="0"/>
              </a:spcBef>
              <a:buNone/>
              <a:defRPr sz="4800" b="1" kern="1200" cap="small" baseline="0">
                <a:solidFill>
                  <a:schemeClr val="tx2">
                    <a:lumMod val="75000"/>
                  </a:schemeClr>
                </a:solidFill>
                <a:latin typeface="+mn-lt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Apresentamos </a:t>
            </a: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pt-BR" sz="4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</a:t>
            </a:r>
            <a:r>
              <a:rPr lang="pt-BR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João e a Marta</a:t>
            </a:r>
            <a:endParaRPr lang="fr-BE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6605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uiExpand="1" build="p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/>
          <p:cNvSpPr/>
          <p:nvPr/>
        </p:nvSpPr>
        <p:spPr bwMode="gray">
          <a:xfrm>
            <a:off x="-933613" y="1579219"/>
            <a:ext cx="6933781" cy="693378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 bwMode="gray">
          <a:xfrm>
            <a:off x="842417" y="386683"/>
            <a:ext cx="8137526" cy="114049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Produzir alimentos saudáveis, seguros e nutritivos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2292035" y="3192142"/>
            <a:ext cx="3961905" cy="18539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413471" y="1719424"/>
            <a:ext cx="1440000" cy="144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307117" y="3192142"/>
            <a:ext cx="1440000" cy="144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200763" y="1719424"/>
            <a:ext cx="1440000" cy="144000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idx="1"/>
          </p:nvPr>
        </p:nvSpPr>
        <p:spPr bwMode="gray">
          <a:xfrm>
            <a:off x="842417" y="2096469"/>
            <a:ext cx="4571054" cy="2796400"/>
          </a:xfrm>
        </p:spPr>
        <p:txBody>
          <a:bodyPr/>
          <a:lstStyle/>
          <a:p>
            <a:pPr lvl="0"/>
            <a:r>
              <a:rPr lang="pt-BR" dirty="0"/>
              <a:t>A UE produz um vasto leque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de </a:t>
            </a:r>
            <a:r>
              <a:rPr lang="pt-BR" b="1" dirty="0"/>
              <a:t>produtos alimentares e </a:t>
            </a:r>
            <a:r>
              <a:rPr lang="pt-BR" b="1" dirty="0" smtClean="0"/>
              <a:t>bebidas</a:t>
            </a:r>
            <a:r>
              <a:rPr lang="pt-BR" dirty="0" smtClean="0"/>
              <a:t>.</a:t>
            </a:r>
            <a:endParaRPr lang="en-US" b="1" dirty="0" smtClean="0"/>
          </a:p>
          <a:p>
            <a:pPr lvl="0"/>
            <a:r>
              <a:rPr lang="pt-BR" dirty="0"/>
              <a:t>Anualmente, os agricultores </a:t>
            </a:r>
            <a:r>
              <a:rPr lang="pt-BR" dirty="0" smtClean="0"/>
              <a:t>da </a:t>
            </a:r>
            <a:r>
              <a:rPr lang="pt-BR" dirty="0"/>
              <a:t>UE </a:t>
            </a:r>
            <a:r>
              <a:rPr lang="pt-BR" dirty="0" smtClean="0"/>
              <a:t>produzem: </a:t>
            </a:r>
            <a:endParaRPr lang="en-US" dirty="0" smtClean="0"/>
          </a:p>
          <a:p>
            <a:pPr marL="285750" lvl="0" indent="-285750"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10 milhões de toneladas de </a:t>
            </a:r>
            <a:r>
              <a:rPr lang="pt-BR" b="1" dirty="0" smtClean="0"/>
              <a:t>maçãs</a:t>
            </a:r>
            <a:r>
              <a:rPr lang="pt-BR" dirty="0" smtClean="0"/>
              <a:t>; </a:t>
            </a:r>
            <a:endParaRPr lang="en-US" dirty="0" smtClean="0"/>
          </a:p>
          <a:p>
            <a:pPr marL="285750" lvl="0" indent="-28575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140 milhões de toneladas de </a:t>
            </a:r>
            <a:r>
              <a:rPr lang="pt-BR" b="1" dirty="0" smtClean="0"/>
              <a:t>leite;</a:t>
            </a:r>
            <a:r>
              <a:rPr lang="pt-BR" dirty="0" smtClean="0"/>
              <a:t> e</a:t>
            </a:r>
            <a:r>
              <a:rPr lang="en-US" dirty="0" smtClean="0"/>
              <a:t> </a:t>
            </a:r>
          </a:p>
          <a:p>
            <a:pPr marL="285750" lvl="0" indent="-285750">
              <a:spcBef>
                <a:spcPts val="0"/>
              </a:spcBef>
              <a:buClr>
                <a:schemeClr val="tx2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pt-BR" dirty="0"/>
              <a:t>300 milhões de toneladas de </a:t>
            </a:r>
            <a:r>
              <a:rPr lang="pt-BR" b="1" dirty="0" smtClean="0"/>
              <a:t>cereais</a:t>
            </a:r>
            <a:r>
              <a:rPr lang="pt-BR" dirty="0" smtClean="0"/>
              <a:t>.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874967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" grpId="0"/>
      <p:bldP spid="4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/>
          <p:cNvSpPr/>
          <p:nvPr/>
        </p:nvSpPr>
        <p:spPr bwMode="gray">
          <a:xfrm>
            <a:off x="3777916" y="2228784"/>
            <a:ext cx="6362811" cy="6362811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pic>
        <p:nvPicPr>
          <p:cNvPr id="4" name="Picture 3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517326" y="1527175"/>
            <a:ext cx="2880000" cy="288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 flipH="1">
            <a:off x="-1846193" y="1683187"/>
            <a:ext cx="2085091" cy="32709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3777916" y="577393"/>
            <a:ext cx="5015293" cy="994172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Produzir alimentos saudáveis, seguros e nutritivos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69150" y="3007570"/>
            <a:ext cx="3724060" cy="1726554"/>
          </a:xfrm>
        </p:spPr>
        <p:txBody>
          <a:bodyPr>
            <a:normAutofit/>
          </a:bodyPr>
          <a:lstStyle/>
          <a:p>
            <a:r>
              <a:rPr lang="pt-BR" dirty="0"/>
              <a:t>É um </a:t>
            </a:r>
            <a:r>
              <a:rPr lang="pt-BR" b="1" dirty="0"/>
              <a:t>processo complexo</a:t>
            </a:r>
            <a:r>
              <a:rPr lang="pt-BR" dirty="0"/>
              <a:t>, desde </a:t>
            </a:r>
            <a:r>
              <a:rPr lang="pt-BR" dirty="0" smtClean="0"/>
              <a:t>a exploração agrícola </a:t>
            </a:r>
            <a:r>
              <a:rPr lang="pt-BR" dirty="0"/>
              <a:t>até à nossa </a:t>
            </a:r>
            <a:r>
              <a:rPr lang="pt-BR" dirty="0" smtClean="0"/>
              <a:t>mesa</a:t>
            </a:r>
            <a:r>
              <a:rPr lang="en-US" dirty="0" smtClean="0"/>
              <a:t>. </a:t>
            </a:r>
          </a:p>
          <a:p>
            <a:r>
              <a:rPr lang="pt-BR" dirty="0"/>
              <a:t>Graças aos agricultores, usufruímos de </a:t>
            </a:r>
            <a:r>
              <a:rPr lang="pt-BR" b="1" dirty="0"/>
              <a:t>alimentos seguros</a:t>
            </a:r>
            <a:r>
              <a:rPr lang="pt-BR" dirty="0"/>
              <a:t>, </a:t>
            </a:r>
            <a:r>
              <a:rPr lang="pt-BR" b="1" dirty="0"/>
              <a:t>de elevada qualidade, rastreáveis e produzidos de forma </a:t>
            </a:r>
            <a:r>
              <a:rPr lang="pt-BR" b="1" dirty="0" smtClean="0"/>
              <a:t>sustentável</a:t>
            </a:r>
            <a:r>
              <a:rPr lang="pt-BR" dirty="0" smtClean="0"/>
              <a:t>.</a:t>
            </a:r>
            <a:endParaRPr lang="en-US" b="1" dirty="0" smtClean="0"/>
          </a:p>
          <a:p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778785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1.7284E-6 L 0.04393 0.07037 L 0.07309 0.03858 L 0.10504 0.08642 L 0.12431 0.05463 L 0.15608 0.12531 C 0.16007 0.12377 0.16407 0.12346 0.16771 0.12068 C 0.16927 0.11945 0.17049 0.11389 0.17049 0.1142 L 0.2165 0.08642 L 0.23316 0.13426 L 0.24601 0.10463 L 0.29479 0.14136 L 0.32431 0.1071 L 0.36407 0.12747 L 0.37431 0.11605 L 0.38959 0.10463 L 0.43195 0.13673 L 0.45504 0.10247 L 0.47934 0.11605 L 0.51528 0.07284 L 0.52934 0.08889 L 0.5474 0.04537 L 0.5474 0.04568 " pathEditMode="relative" rAng="0" ptsTypes="AAAAAAAAAAAAAAAAAAAAAAA">
                                      <p:cBhvr>
                                        <p:cTn id="30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61" y="70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/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20763" y="3206375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Oval 8"/>
          <p:cNvSpPr/>
          <p:nvPr/>
        </p:nvSpPr>
        <p:spPr bwMode="gray">
          <a:xfrm>
            <a:off x="-352482" y="-1692769"/>
            <a:ext cx="5709144" cy="570914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-180954" y="381635"/>
            <a:ext cx="5366087" cy="994172"/>
          </a:xfrm>
        </p:spPr>
        <p:txBody>
          <a:bodyPr/>
          <a:lstStyle/>
          <a:p>
            <a:pPr marL="534988" indent="-534988"/>
            <a:r>
              <a:rPr lang="pt-BR" sz="4400" dirty="0"/>
              <a:t>1. Alimentos </a:t>
            </a:r>
            <a:r>
              <a:rPr lang="pt-BR" sz="4400" dirty="0" smtClean="0"/>
              <a:t/>
            </a:r>
            <a:br>
              <a:rPr lang="pt-BR" sz="4400" dirty="0" smtClean="0"/>
            </a:br>
            <a:r>
              <a:rPr lang="pt-BR" sz="4400" dirty="0" smtClean="0"/>
              <a:t>de elevada qualidade</a:t>
            </a:r>
            <a:endParaRPr lang="fr-BE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503239" y="1535801"/>
            <a:ext cx="4068761" cy="1916027"/>
          </a:xfrm>
        </p:spPr>
        <p:txBody>
          <a:bodyPr/>
          <a:lstStyle/>
          <a:p>
            <a:r>
              <a:rPr lang="pt-BR" dirty="0"/>
              <a:t>As ovelhas do João e da Marta pastam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ao </a:t>
            </a:r>
            <a:r>
              <a:rPr lang="pt-BR" dirty="0"/>
              <a:t>ar livre e comem a erva de que necessitam para se manterem saudáveis e produzir </a:t>
            </a:r>
            <a:r>
              <a:rPr lang="pt-BR" b="1" dirty="0"/>
              <a:t>leite de </a:t>
            </a:r>
            <a:r>
              <a:rPr lang="pt-BR" b="1" dirty="0" smtClean="0"/>
              <a:t>elevada qualidade</a:t>
            </a:r>
            <a:r>
              <a:rPr lang="pt-BR" dirty="0" smtClean="0"/>
              <a:t>.</a:t>
            </a:r>
            <a:endParaRPr lang="en-US" b="1" dirty="0" smtClean="0"/>
          </a:p>
          <a:p>
            <a:r>
              <a:rPr lang="pt-BR" dirty="0"/>
              <a:t>Este leite </a:t>
            </a:r>
            <a:r>
              <a:rPr lang="pt-BR" b="1" dirty="0"/>
              <a:t>é transformado em </a:t>
            </a:r>
            <a:r>
              <a:rPr lang="pt-BR" b="1" dirty="0" smtClean="0"/>
              <a:t>queijo</a:t>
            </a:r>
            <a:r>
              <a:rPr lang="pt-BR" dirty="0" smtClean="0"/>
              <a:t>.</a:t>
            </a:r>
            <a:endParaRPr lang="fr-BE" b="1" dirty="0" smtClean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latin typeface="Arial" panose="020B0604020202020204" pitchFamily="34" charset="0"/>
            </a:endParaRPr>
          </a:p>
        </p:txBody>
      </p:sp>
      <p:sp>
        <p:nvSpPr>
          <p:cNvPr id="13" name="Curved Down Arrow 12"/>
          <p:cNvSpPr/>
          <p:nvPr/>
        </p:nvSpPr>
        <p:spPr bwMode="gray">
          <a:xfrm rot="1800000">
            <a:off x="6586771" y="1995018"/>
            <a:ext cx="2167851" cy="1303971"/>
          </a:xfrm>
          <a:prstGeom prst="curvedDownArrow">
            <a:avLst/>
          </a:prstGeom>
          <a:solidFill>
            <a:schemeClr val="accent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5869324" y="1677238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Curved Down Arrow 11"/>
          <p:cNvSpPr/>
          <p:nvPr/>
        </p:nvSpPr>
        <p:spPr bwMode="gray">
          <a:xfrm rot="19238018">
            <a:off x="4310023" y="1418299"/>
            <a:ext cx="2167851" cy="1303971"/>
          </a:xfrm>
          <a:prstGeom prst="curvedDownArrow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B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33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uiExpand="1" build="p"/>
      <p:bldP spid="13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val 8"/>
          <p:cNvSpPr/>
          <p:nvPr/>
        </p:nvSpPr>
        <p:spPr bwMode="gray">
          <a:xfrm>
            <a:off x="-632641" y="1527175"/>
            <a:ext cx="4526914" cy="4526914"/>
          </a:xfrm>
          <a:prstGeom prst="ellipse">
            <a:avLst/>
          </a:prstGeom>
          <a:solidFill>
            <a:schemeClr val="bg1">
              <a:alpha val="75000"/>
            </a:schemeClr>
          </a:solidFill>
          <a:ln w="25400">
            <a:solidFill>
              <a:schemeClr val="tx2"/>
            </a:solidFill>
            <a:prstDash val="sys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 anchor="ctr"/>
          <a:lstStyle/>
          <a:p>
            <a:pPr algn="ctr">
              <a:lnSpc>
                <a:spcPct val="80000"/>
              </a:lnSpc>
            </a:pPr>
            <a:endParaRPr lang="fr-B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gray">
          <a:xfrm>
            <a:off x="408345" y="233057"/>
            <a:ext cx="8640764" cy="994172"/>
          </a:xfrm>
        </p:spPr>
        <p:txBody>
          <a:bodyPr/>
          <a:lstStyle/>
          <a:p>
            <a:pPr marL="630238" indent="-630238"/>
            <a:r>
              <a:rPr lang="pt-BR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Alimentos de elevada qualidade</a:t>
            </a:r>
            <a:endParaRPr lang="fr-BE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 bwMode="gray">
          <a:xfrm>
            <a:off x="408345" y="2192627"/>
            <a:ext cx="3093980" cy="3124690"/>
          </a:xfrm>
        </p:spPr>
        <p:txBody>
          <a:bodyPr/>
          <a:lstStyle/>
          <a:p>
            <a:r>
              <a:rPr lang="pt-BR" dirty="0"/>
              <a:t>O queijo do João e da Marta possui o </a:t>
            </a:r>
            <a:r>
              <a:rPr lang="pt-BR" b="1" dirty="0"/>
              <a:t>rótulo biológico da UE</a:t>
            </a:r>
            <a:r>
              <a:rPr lang="pt-BR" dirty="0"/>
              <a:t>, ou seja, é produzido mediante regras estritas,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como </a:t>
            </a:r>
            <a:r>
              <a:rPr lang="pt-BR" dirty="0"/>
              <a:t>o respeito pelo ambiente e o bem-estar dos </a:t>
            </a:r>
            <a:r>
              <a:rPr lang="pt-BR" dirty="0" smtClean="0"/>
              <a:t>animais</a:t>
            </a:r>
            <a:r>
              <a:rPr lang="en-US" dirty="0" smtClean="0"/>
              <a:t>.</a:t>
            </a:r>
            <a:endParaRPr lang="en-US" dirty="0"/>
          </a:p>
          <a:p>
            <a:r>
              <a:rPr lang="pt-BR" dirty="0"/>
              <a:t>A exploração agrícola deles </a:t>
            </a:r>
            <a:r>
              <a:rPr lang="pt-BR" dirty="0" smtClean="0"/>
              <a:t/>
            </a:r>
            <a:br>
              <a:rPr lang="pt-BR" dirty="0" smtClean="0"/>
            </a:br>
            <a:r>
              <a:rPr lang="pt-BR" dirty="0" smtClean="0"/>
              <a:t>é </a:t>
            </a:r>
            <a:r>
              <a:rPr lang="pt-BR" dirty="0"/>
              <a:t>inspecionada anualmente para garantir que </a:t>
            </a:r>
            <a:r>
              <a:rPr lang="pt-BR" b="1" dirty="0"/>
              <a:t>cumprem </a:t>
            </a:r>
            <a:r>
              <a:rPr lang="pt-BR" b="1" dirty="0" smtClean="0"/>
              <a:t/>
            </a:r>
            <a:br>
              <a:rPr lang="pt-BR" b="1" dirty="0" smtClean="0"/>
            </a:br>
            <a:r>
              <a:rPr lang="pt-BR" b="1" dirty="0" smtClean="0"/>
              <a:t>as regras</a:t>
            </a:r>
            <a:r>
              <a:rPr lang="pt-BR" dirty="0" smtClean="0"/>
              <a:t>.</a:t>
            </a:r>
            <a:endParaRPr lang="en-US" b="1" dirty="0"/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gray">
          <a:xfrm>
            <a:off x="1" y="-138499"/>
            <a:ext cx="13856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altLang="fr-FR" dirty="0">
              <a:latin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020763" y="1527175"/>
            <a:ext cx="1620000" cy="1079578"/>
          </a:xfrm>
          <a:prstGeom prst="rect">
            <a:avLst/>
          </a:prstGeom>
          <a:ln w="57150" cap="sq">
            <a:solidFill>
              <a:srgbClr val="FFFF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7020763" y="3206375"/>
            <a:ext cx="1620000" cy="1620000"/>
          </a:xfrm>
          <a:prstGeom prst="ellipse">
            <a:avLst/>
          </a:prstGeom>
          <a:ln w="63500" cap="rnd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575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" grpId="0"/>
      <p:bldP spid="3" grpId="0" uiExpand="1" build="p"/>
    </p:bldLst>
  </p:timing>
</p:sld>
</file>

<file path=ppt/theme/theme1.xml><?xml version="1.0" encoding="utf-8"?>
<a:theme xmlns:a="http://schemas.openxmlformats.org/drawingml/2006/main" name="Office Theme">
  <a:themeElements>
    <a:clrScheme name="AGRI Teachers">
      <a:dk1>
        <a:srgbClr val="3A3838"/>
      </a:dk1>
      <a:lt1>
        <a:srgbClr val="FEFDE6"/>
      </a:lt1>
      <a:dk2>
        <a:srgbClr val="54C0D4"/>
      </a:dk2>
      <a:lt2>
        <a:srgbClr val="B5B5B5"/>
      </a:lt2>
      <a:accent1>
        <a:srgbClr val="E5601C"/>
      </a:accent1>
      <a:accent2>
        <a:srgbClr val="EBB904"/>
      </a:accent2>
      <a:accent3>
        <a:srgbClr val="A1C925"/>
      </a:accent3>
      <a:accent4>
        <a:srgbClr val="C82226"/>
      </a:accent4>
      <a:accent5>
        <a:srgbClr val="52B129"/>
      </a:accent5>
      <a:accent6>
        <a:srgbClr val="003E91"/>
      </a:accent6>
      <a:hlink>
        <a:srgbClr val="885B42"/>
      </a:hlink>
      <a:folHlink>
        <a:srgbClr val="C07010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4991</TotalTime>
  <Words>742</Words>
  <Application>Microsoft Office PowerPoint</Application>
  <PresentationFormat>On-screen Show (16:9)</PresentationFormat>
  <Paragraphs>129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Tahoma</vt:lpstr>
      <vt:lpstr>Verdana</vt:lpstr>
      <vt:lpstr>Office Theme</vt:lpstr>
      <vt:lpstr>Agricultura:  no centro da  nossa vida</vt:lpstr>
      <vt:lpstr>Sabia que...</vt:lpstr>
      <vt:lpstr>PowerPoint Presentation</vt:lpstr>
      <vt:lpstr>PowerPoint Presentation</vt:lpstr>
      <vt:lpstr>PowerPoint Presentation</vt:lpstr>
      <vt:lpstr>Produzir alimentos saudáveis, seguros e nutritivos</vt:lpstr>
      <vt:lpstr>Produzir alimentos saudáveis, seguros e nutritivos</vt:lpstr>
      <vt:lpstr>1. Alimentos  de elevada qualidade</vt:lpstr>
      <vt:lpstr>1. Alimentos de elevada qualidade</vt:lpstr>
      <vt:lpstr>2. Alimentos rastreáveis, do prado ao prato</vt:lpstr>
      <vt:lpstr>2. Alimentos rastreáveis, do prado ao prato</vt:lpstr>
      <vt:lpstr>Proteger o ambiente</vt:lpstr>
      <vt:lpstr>1. Agricultura sustentável  para as gerações futuras</vt:lpstr>
      <vt:lpstr>1. Agricultura sustentável para as gerações futuras</vt:lpstr>
      <vt:lpstr>2. Preservar a biodiversidade</vt:lpstr>
      <vt:lpstr>2. Preservar a biodiversidade</vt:lpstr>
      <vt:lpstr>3. Lutar contra  as alterações climáticas</vt:lpstr>
      <vt:lpstr>3. Lutar contra  as alterações climáticas</vt:lpstr>
      <vt:lpstr>4. Lutar contra  o desperdício alimentar</vt:lpstr>
      <vt:lpstr>4. Lutar contra  o desperdício alimentar</vt:lpstr>
      <vt:lpstr>Garantir zonas rurais dinâmicas</vt:lpstr>
      <vt:lpstr>1. Novos horizontes, novas oportunidades</vt:lpstr>
      <vt:lpstr>1. Novos horizontes, novas oportunidades</vt:lpstr>
      <vt:lpstr>2. O futuro da agricultura</vt:lpstr>
      <vt:lpstr>2. O futuro da agricultura</vt:lpstr>
      <vt:lpstr>3. A agricultura no século XXI </vt:lpstr>
      <vt:lpstr>Resumo</vt:lpstr>
      <vt:lpstr>Resumo</vt:lpstr>
      <vt:lpstr>Perguntas</vt:lpstr>
      <vt:lpstr>Perguntas</vt:lpstr>
      <vt:lpstr>Mais informações</vt:lpstr>
    </vt:vector>
  </TitlesOfParts>
  <Company>Windows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day in the life of a farmer</dc:title>
  <dc:creator>Tapper, Elizabeth</dc:creator>
  <cp:lastModifiedBy>Kathy Lecocq</cp:lastModifiedBy>
  <cp:revision>232</cp:revision>
  <dcterms:created xsi:type="dcterms:W3CDTF">2015-07-16T12:36:05Z</dcterms:created>
  <dcterms:modified xsi:type="dcterms:W3CDTF">2016-09-16T07:42:56Z</dcterms:modified>
</cp:coreProperties>
</file>